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576" r:id="rId2"/>
    <p:sldId id="1162" r:id="rId3"/>
    <p:sldId id="912" r:id="rId4"/>
    <p:sldId id="1183" r:id="rId5"/>
    <p:sldId id="1174" r:id="rId6"/>
    <p:sldId id="1184" r:id="rId7"/>
    <p:sldId id="1185" r:id="rId8"/>
    <p:sldId id="1178" r:id="rId9"/>
    <p:sldId id="1187" r:id="rId10"/>
    <p:sldId id="1186" r:id="rId11"/>
    <p:sldId id="1188" r:id="rId12"/>
    <p:sldId id="1179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1D7EC37-8DAC-054C-B149-95C4269D86FD}">
          <p14:sldIdLst>
            <p14:sldId id="576"/>
            <p14:sldId id="1162"/>
          </p14:sldIdLst>
        </p14:section>
        <p14:section name="Goals &amp; Brand Positioning" id="{F43A4D2F-D427-024C-B536-732F875F822A}">
          <p14:sldIdLst>
            <p14:sldId id="912"/>
            <p14:sldId id="1183"/>
            <p14:sldId id="1174"/>
            <p14:sldId id="1184"/>
            <p14:sldId id="1185"/>
            <p14:sldId id="1178"/>
            <p14:sldId id="1187"/>
            <p14:sldId id="1186"/>
            <p14:sldId id="1188"/>
            <p14:sldId id="1179"/>
          </p14:sldIdLst>
        </p14:section>
        <p14:section name="Target Audience" id="{DD869F96-69DD-AA44-9A2C-FBDACDE2ECB0}">
          <p14:sldIdLst/>
        </p14:section>
        <p14:section name="Competitive Analysis" id="{DCFEF7E2-224F-7241-899F-EA4A8F8428C3}">
          <p14:sldIdLst/>
        </p14:section>
        <p14:section name="Digital Strategy" id="{DED994D9-E25F-314F-B68F-460D2E40DAA4}">
          <p14:sldIdLst/>
        </p14:section>
        <p14:section name="Website" id="{7E46322C-30E9-424A-8AEE-22B5A11BE445}">
          <p14:sldIdLst/>
        </p14:section>
        <p14:section name="Search" id="{ADE7C700-ADEC-8E49-A628-EDBDAB2E34DA}">
          <p14:sldIdLst/>
        </p14:section>
        <p14:section name="Content Strategy" id="{AA0E9095-DA5E-764B-A216-3469BC785E83}">
          <p14:sldIdLst/>
        </p14:section>
        <p14:section name="Social Media" id="{1A9CCE3E-1ABB-B646-B07C-148F418AE459}">
          <p14:sldIdLst/>
        </p14:section>
        <p14:section name="Email Marketing" id="{D747E9F1-D985-D547-B8C5-E8E09123587B}">
          <p14:sldIdLst/>
        </p14:section>
        <p14:section name="Strategic Partnerships" id="{DF736C11-C8C9-4749-BE8C-3365BE0FA784}">
          <p14:sldIdLst/>
        </p14:section>
        <p14:section name="Affiliate Marketing" id="{454CFDE6-1BCB-AC47-9B94-86397CFEE148}">
          <p14:sldIdLst/>
        </p14:section>
        <p14:section name="Mobile" id="{44D79C5B-7FCD-CA42-BBDA-F1930F76F843}">
          <p14:sldIdLst/>
        </p14:section>
        <p14:section name="Budgets" id="{CCBDF029-FBFB-8D46-83B9-4B884B17810C}">
          <p14:sldIdLst/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ctav Druta" initials="" lastIdx="2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C0DD"/>
    <a:srgbClr val="D3D3D3"/>
    <a:srgbClr val="DDFA59"/>
    <a:srgbClr val="70FFED"/>
    <a:srgbClr val="7DB22F"/>
    <a:srgbClr val="33A42A"/>
    <a:srgbClr val="409B33"/>
    <a:srgbClr val="FAE818"/>
    <a:srgbClr val="509325"/>
    <a:srgbClr val="73C2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3" autoAdjust="0"/>
    <p:restoredTop sz="85243" autoAdjust="0"/>
  </p:normalViewPr>
  <p:slideViewPr>
    <p:cSldViewPr>
      <p:cViewPr>
        <p:scale>
          <a:sx n="75" d="100"/>
          <a:sy n="75" d="100"/>
        </p:scale>
        <p:origin x="-1555" y="-58"/>
      </p:cViewPr>
      <p:guideLst>
        <p:guide orient="horz" pos="4319"/>
        <p:guide pos="522"/>
      </p:guideLst>
    </p:cSldViewPr>
  </p:slideViewPr>
  <p:outlineViewPr>
    <p:cViewPr>
      <p:scale>
        <a:sx n="33" d="100"/>
        <a:sy n="33" d="100"/>
      </p:scale>
      <p:origin x="0" y="111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0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hu-HU" smtClean="0"/>
              <a:t>Brand Strategy - Steve Curtis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0E9E77-E387-4D43-9541-724D02629181}" type="datetime1">
              <a:rPr lang="en-US" smtClean="0"/>
              <a:pPr/>
              <a:t>8/4/2014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441D8E-B8D9-D64D-854A-EE1767F5B2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091889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hu-HU" smtClean="0"/>
              <a:t>Brand Strategy - Steve Curtis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C7B662-5CDD-2743-8B35-6166B4667311}" type="datetime1">
              <a:rPr lang="en-US" smtClean="0"/>
              <a:pPr/>
              <a:t>8/4/2014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A69D9B-A024-EA4B-8E2F-56060AE627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275108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A69D9B-A024-EA4B-8E2F-56060AE627E3}" type="slidenum">
              <a:rPr lang="en-US" smtClean="0"/>
              <a:pPr/>
              <a:t>0</a:t>
            </a:fld>
            <a:endParaRPr lang="en-US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hu-HU" smtClean="0"/>
              <a:t>Brand Strategy - Steve Curtis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635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hu-HU" smtClean="0"/>
              <a:t>Brand Strategy - Steve Curtis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A69D9B-A024-EA4B-8E2F-56060AE627E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9414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hu-HU" smtClean="0"/>
              <a:t>Brand Strategy - Steve Curtis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A69D9B-A024-EA4B-8E2F-56060AE627E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941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hu-HU" smtClean="0"/>
              <a:t>Brand Strategy - Steve Curtis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A69D9B-A024-EA4B-8E2F-56060AE627E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9414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hu-HU" smtClean="0"/>
              <a:t>Brand Strategy - Steve Curtis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A69D9B-A024-EA4B-8E2F-56060AE627E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9414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hu-HU" smtClean="0"/>
              <a:t>Brand Strategy - Steve Curtis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A69D9B-A024-EA4B-8E2F-56060AE627E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9414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hu-HU" smtClean="0"/>
              <a:t>Brand Strategy - Steve Curtis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A69D9B-A024-EA4B-8E2F-56060AE627E3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9414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hu-HU" smtClean="0"/>
              <a:t>Brand Strategy - Steve Curtis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A69D9B-A024-EA4B-8E2F-56060AE627E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9414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hu-HU" smtClean="0"/>
              <a:t>Brand Strategy - Steve Curtis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A69D9B-A024-EA4B-8E2F-56060AE627E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9414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hu-HU" smtClean="0"/>
              <a:t>Brand Strategy - Steve Curtis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A69D9B-A024-EA4B-8E2F-56060AE627E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9414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hu-HU" smtClean="0"/>
              <a:t>Brand Strategy - Steve Curtis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A69D9B-A024-EA4B-8E2F-56060AE627E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94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D493D-7840-D746-8149-084041C291EE}" type="datetime1">
              <a:rPr lang="en-US" smtClean="0"/>
              <a:pPr/>
              <a:t>8/4/2014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Proprietary and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0D57-6F8A-B34D-82D5-712A193F52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177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BAE78-33F9-8347-A732-51E8F583E07A}" type="datetime1">
              <a:rPr lang="en-US" smtClean="0"/>
              <a:pPr/>
              <a:t>8/4/2014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Proprietary and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0D57-6F8A-B34D-82D5-712A193F52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282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5298E-E4C8-3A4D-BC69-F05C47310227}" type="datetime1">
              <a:rPr lang="en-US" smtClean="0"/>
              <a:pPr/>
              <a:t>8/4/2014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Proprietary and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0D57-6F8A-B34D-82D5-712A193F52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696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05F74-07D2-AC4D-8910-B4EA301A7988}" type="datetime1">
              <a:rPr lang="en-US" smtClean="0"/>
              <a:pPr/>
              <a:t>8/4/2014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Proprietary and 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0D57-6F8A-B34D-82D5-712A193F52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421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67E84-ECE4-FB43-8B74-11BB906896C3}" type="datetime1">
              <a:rPr lang="en-US" smtClean="0"/>
              <a:pPr/>
              <a:t>8/4/2014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Proprietary and Confidential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0D57-6F8A-B34D-82D5-712A193F52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892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AD2D8-2AEE-C44F-A43E-AAFC7EA8B9FA}" type="datetime1">
              <a:rPr lang="en-US" smtClean="0"/>
              <a:pPr/>
              <a:t>8/4/2014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Proprietary and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0D57-6F8A-B34D-82D5-712A193F52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768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63A74-CBFD-0448-AFF6-0779E08D87BE}" type="datetime1">
              <a:rPr lang="en-US" smtClean="0"/>
              <a:pPr/>
              <a:t>8/4/2014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Proprietary and Confidential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0D57-6F8A-B34D-82D5-712A193F52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119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90BBA-C7D1-3C43-9250-86E79D55A427}" type="datetime1">
              <a:rPr lang="en-US" smtClean="0"/>
              <a:pPr/>
              <a:t>8/4/2014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Proprietary and 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0D57-6F8A-B34D-82D5-712A193F52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488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263CA-D70C-B849-9ECD-B8D39DD627DB}" type="datetime1">
              <a:rPr lang="en-US" smtClean="0"/>
              <a:pPr/>
              <a:t>8/4/2014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Proprietary and 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0D57-6F8A-B34D-82D5-712A193F52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491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77CA5-A7C4-674D-94E2-FFA6EBC79B2A}" type="datetime1">
              <a:rPr lang="en-US" smtClean="0"/>
              <a:pPr/>
              <a:t>8/4/2014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Proprietary and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0D57-6F8A-B34D-82D5-712A193F52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974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FC548-8230-144A-AEE8-CA3B5797B2EB}" type="datetime1">
              <a:rPr lang="en-US" smtClean="0"/>
              <a:pPr/>
              <a:t>8/4/2014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Proprietary and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40D57-6F8A-B34D-82D5-712A193F52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998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07923-299C-3B43-B89C-039718BFBB51}" type="datetime1">
              <a:rPr lang="en-US" smtClean="0"/>
              <a:pPr/>
              <a:t>8/4/2014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Proprietary and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40D57-6F8A-B34D-82D5-712A193F52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193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hyperlink" Target="http://www.marketingprofs.com/charts/2013/10336/digital-influence-blogs-beat-social-networks-for-driving-purchase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hyperlink" Target="http://glutenfreegoddess.blogspot.com/2005/12/top-ten-gluten-free-products-2005.html" TargetMode="Externa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thelodown.com/fashion/6-minute-workout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hyperlink" Target="http://www.glamorganicgoddess.com/" TargetMode="Externa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carolyn@allinclusivemarketing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3-09-16 at 6.08.5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60196" y="0"/>
            <a:ext cx="9184524" cy="6885384"/>
          </a:xfrm>
          <a:prstGeom prst="rect">
            <a:avLst/>
          </a:prstGeom>
        </p:spPr>
      </p:pic>
      <p:pic>
        <p:nvPicPr>
          <p:cNvPr id="4" name="Picture 3" descr="Screen Shot 2013-09-16 at 6.07.45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2280" y="5661248"/>
            <a:ext cx="1773058" cy="87494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0152" y="4581128"/>
            <a:ext cx="2880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Light"/>
                <a:cs typeface="Source Sans Pro Light"/>
              </a:rPr>
              <a:t>Prepared by</a:t>
            </a:r>
            <a:r>
              <a:rPr lang="en-US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Light"/>
                <a:cs typeface="Source Sans Pro Light"/>
              </a:rPr>
              <a:t/>
            </a:r>
            <a:br>
              <a:rPr lang="en-US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Light"/>
                <a:cs typeface="Source Sans Pro Light"/>
              </a:rPr>
            </a:b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Light"/>
                <a:cs typeface="Source Sans Pro Light"/>
              </a:rPr>
              <a:t>Carolyn Tang Kmet</a:t>
            </a:r>
            <a:b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Light"/>
                <a:cs typeface="Source Sans Pro Light"/>
              </a:rPr>
            </a:b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Light"/>
                <a:cs typeface="Source Sans Pro Light"/>
              </a:rPr>
              <a:t>CMO, All Inclusive Marketing</a:t>
            </a:r>
            <a:endParaRPr lang="en-MY" sz="1600" dirty="0">
              <a:solidFill>
                <a:schemeClr val="tx1">
                  <a:lumMod val="75000"/>
                  <a:lumOff val="25000"/>
                </a:schemeClr>
              </a:solidFill>
              <a:latin typeface="Source Sans Pro Light"/>
              <a:cs typeface="Source Sans Pro Ligh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43808" y="1988840"/>
            <a:ext cx="60486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Light"/>
                <a:cs typeface="Source Sans Pro Light"/>
              </a:rPr>
              <a:t>Crafting the</a:t>
            </a:r>
          </a:p>
          <a:p>
            <a:pPr algn="r"/>
            <a:r>
              <a:rPr 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Light"/>
                <a:cs typeface="Source Sans Pro Light"/>
              </a:rPr>
              <a:t>Perfect Review</a:t>
            </a:r>
            <a:endParaRPr lang="en-MY" sz="4400" b="1" dirty="0">
              <a:solidFill>
                <a:schemeClr val="tx1">
                  <a:lumMod val="75000"/>
                  <a:lumOff val="25000"/>
                </a:schemeClr>
              </a:solidFill>
              <a:latin typeface="Source Sans Pro Light"/>
              <a:cs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2554940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683568" y="1556792"/>
            <a:ext cx="2311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Light"/>
                <a:cs typeface="Source Sans Pro Light"/>
              </a:rPr>
              <a:t>AGENDA</a:t>
            </a:r>
            <a:endParaRPr lang="en-MY" sz="3000" dirty="0">
              <a:solidFill>
                <a:schemeClr val="tx1">
                  <a:lumMod val="75000"/>
                  <a:lumOff val="25000"/>
                </a:schemeClr>
              </a:solidFill>
              <a:latin typeface="Source Sans Pro Light"/>
              <a:cs typeface="Source Sans Pro Light"/>
            </a:endParaRPr>
          </a:p>
        </p:txBody>
      </p:sp>
      <p:pic>
        <p:nvPicPr>
          <p:cNvPr id="38" name="Picture 37" descr="Screen Shot 2013-11-11 at 11.36.27 A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4248" y="6309320"/>
            <a:ext cx="742388" cy="366985"/>
          </a:xfrm>
          <a:prstGeom prst="rect">
            <a:avLst/>
          </a:prstGeom>
        </p:spPr>
      </p:pic>
      <p:sp>
        <p:nvSpPr>
          <p:cNvPr id="35" name="Footer Placeholder 1"/>
          <p:cNvSpPr txBox="1">
            <a:spLocks/>
          </p:cNvSpPr>
          <p:nvPr/>
        </p:nvSpPr>
        <p:spPr>
          <a:xfrm>
            <a:off x="5580112" y="630932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/>
          </a:p>
        </p:txBody>
      </p:sp>
      <p:sp>
        <p:nvSpPr>
          <p:cNvPr id="44" name="Rectangle 43"/>
          <p:cNvSpPr/>
          <p:nvPr/>
        </p:nvSpPr>
        <p:spPr>
          <a:xfrm>
            <a:off x="3563888" y="1493292"/>
            <a:ext cx="33682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ource Sans Pro Black" panose="020B0803030403020204" pitchFamily="34" charset="0"/>
              </a:rPr>
              <a:t>Why Product Reviews?</a:t>
            </a:r>
          </a:p>
        </p:txBody>
      </p:sp>
      <p:sp>
        <p:nvSpPr>
          <p:cNvPr id="28" name="Oval 27"/>
          <p:cNvSpPr/>
          <p:nvPr/>
        </p:nvSpPr>
        <p:spPr>
          <a:xfrm>
            <a:off x="2771800" y="1412776"/>
            <a:ext cx="648072" cy="648072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Source Sans Pro Light" panose="020B0403030403020204" pitchFamily="34" charset="0"/>
              </a:rPr>
              <a:t>01</a:t>
            </a:r>
            <a:endParaRPr lang="en-US" sz="1600" dirty="0">
              <a:latin typeface="Source Sans Pro Light" panose="020B0403030403020204" pitchFamily="34" charset="0"/>
            </a:endParaRPr>
          </a:p>
        </p:txBody>
      </p:sp>
      <p:sp>
        <p:nvSpPr>
          <p:cNvPr id="4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460828" y="6347420"/>
            <a:ext cx="1815480" cy="288031"/>
          </a:xfrm>
        </p:spPr>
        <p:txBody>
          <a:bodyPr anchor="t"/>
          <a:lstStyle/>
          <a:p>
            <a:pPr algn="l"/>
            <a:r>
              <a:rPr lang="en-US" sz="1100" dirty="0" smtClean="0">
                <a:solidFill>
                  <a:srgbClr val="538E00"/>
                </a:solidFill>
              </a:rPr>
              <a:t>Reach. Engage. Convert.                                                                                                                              </a:t>
            </a:r>
            <a:endParaRPr lang="en-US" sz="1100" dirty="0"/>
          </a:p>
          <a:p>
            <a:pPr algn="r"/>
            <a:endParaRPr lang="en-US" sz="1100" dirty="0"/>
          </a:p>
        </p:txBody>
      </p:sp>
      <p:sp>
        <p:nvSpPr>
          <p:cNvPr id="56" name="Oval 55"/>
          <p:cNvSpPr/>
          <p:nvPr/>
        </p:nvSpPr>
        <p:spPr>
          <a:xfrm>
            <a:off x="2771800" y="5085184"/>
            <a:ext cx="648072" cy="64807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Source Sans Pro Light" panose="020B0403030403020204" pitchFamily="34" charset="0"/>
              </a:rPr>
              <a:t>04</a:t>
            </a:r>
            <a:endParaRPr lang="en-US" sz="1600" dirty="0">
              <a:latin typeface="Source Sans Pro Light" panose="020B0403030403020204" pitchFamily="34" charset="0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2771800" y="3861048"/>
            <a:ext cx="648072" cy="648072"/>
          </a:xfrm>
          <a:prstGeom prst="ellipse">
            <a:avLst/>
          </a:prstGeom>
          <a:solidFill>
            <a:srgbClr val="88C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Source Sans Pro Light" panose="020B0403030403020204" pitchFamily="34" charset="0"/>
              </a:rPr>
              <a:t>03</a:t>
            </a:r>
            <a:endParaRPr lang="en-US" sz="1600" dirty="0">
              <a:latin typeface="Source Sans Pro Light" panose="020B0403030403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2780308" y="2631470"/>
            <a:ext cx="648072" cy="64807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Source Sans Pro Light" panose="020B0403030403020204" pitchFamily="34" charset="0"/>
              </a:rPr>
              <a:t>02</a:t>
            </a:r>
            <a:endParaRPr lang="en-US" sz="1600" dirty="0">
              <a:latin typeface="Source Sans Pro Light" panose="020B0403030403020204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3635896" y="2696220"/>
            <a:ext cx="27013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ource Sans Pro Black" panose="020B0803030403020204" pitchFamily="34" charset="0"/>
              </a:rPr>
              <a:t>Creative Elements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3635896" y="3920356"/>
            <a:ext cx="2838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ource Sans Pro Black" panose="020B0803030403020204" pitchFamily="34" charset="0"/>
              </a:rPr>
              <a:t>Technical Elements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707904" y="5157192"/>
            <a:ext cx="9868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ource Sans Pro Black" panose="020B0803030403020204" pitchFamily="34" charset="0"/>
              </a:rPr>
              <a:t>Q &amp; A</a:t>
            </a:r>
          </a:p>
        </p:txBody>
      </p:sp>
    </p:spTree>
    <p:extLst>
      <p:ext uri="{BB962C8B-B14F-4D97-AF65-F5344CB8AC3E}">
        <p14:creationId xmlns:p14="http://schemas.microsoft.com/office/powerpoint/2010/main" val="22194338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50"/>
                            </p:stCondLst>
                            <p:childTnLst>
                              <p:par>
                                <p:cTn id="37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4" grpId="0"/>
      <p:bldP spid="28" grpId="0" animBg="1"/>
      <p:bldP spid="56" grpId="0" animBg="1"/>
      <p:bldP spid="57" grpId="0" animBg="1"/>
      <p:bldP spid="58" grpId="0" animBg="1"/>
      <p:bldP spid="60" grpId="0"/>
      <p:bldP spid="61" grpId="0"/>
      <p:bldP spid="6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3563888" y="1628800"/>
            <a:ext cx="5112568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74192" y="226740"/>
            <a:ext cx="6866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800" b="1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/>
                <a:cs typeface="Source Sans Pro Black"/>
              </a:rPr>
              <a:t>Why Product Reviews?</a:t>
            </a:r>
            <a:endParaRPr lang="en-MY" sz="4800" b="1" spc="-300" dirty="0">
              <a:solidFill>
                <a:schemeClr val="tx1">
                  <a:lumMod val="75000"/>
                  <a:lumOff val="25000"/>
                </a:schemeClr>
              </a:solidFill>
              <a:latin typeface="Source Sans Pro Black"/>
              <a:cs typeface="Source Sans Pro Black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91880" y="1556792"/>
            <a:ext cx="5256584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GB" sz="2000" b="1" dirty="0" smtClean="0">
                <a:solidFill>
                  <a:schemeClr val="bg1"/>
                </a:solidFill>
                <a:latin typeface="Gill Sans Light"/>
                <a:cs typeface="Gill Sans Light"/>
              </a:rPr>
              <a:t>Buyers Seek Pre-Purchase Information</a:t>
            </a:r>
            <a:endParaRPr lang="en-GB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Gill Sans Light"/>
              <a:cs typeface="Gill Sans Light"/>
            </a:endParaRPr>
          </a:p>
          <a:p>
            <a:pPr>
              <a:lnSpc>
                <a:spcPct val="130000"/>
              </a:lnSpc>
            </a:pPr>
            <a:r>
              <a:rPr lang="en-GB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31.1% of purchase decisions are influenced via blogs</a:t>
            </a:r>
          </a:p>
          <a:p>
            <a:pPr marL="228600" indent="-2286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Unbiased, credible information</a:t>
            </a:r>
          </a:p>
          <a:p>
            <a:pPr marL="228600" indent="-2286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Engagement with like-minded consumers</a:t>
            </a:r>
          </a:p>
          <a:p>
            <a:pPr marL="228600" indent="-2286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Trendsetters, influencers</a:t>
            </a:r>
          </a:p>
          <a:p>
            <a:pPr marL="228600" indent="-228600">
              <a:lnSpc>
                <a:spcPct val="130000"/>
              </a:lnSpc>
              <a:buFont typeface="Arial" pitchFamily="34" charset="0"/>
              <a:buChar char="•"/>
            </a:pPr>
            <a:endParaRPr lang="en-GB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Gill Sans Light"/>
              <a:cs typeface="Gill Sans Light"/>
            </a:endParaRPr>
          </a:p>
          <a:p>
            <a:pPr>
              <a:lnSpc>
                <a:spcPct val="130000"/>
              </a:lnSpc>
            </a:pPr>
            <a:r>
              <a:rPr lang="en-GB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64% of influencers generate revenue via blogging</a:t>
            </a:r>
          </a:p>
          <a:p>
            <a:pPr marL="228600" indent="-2286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11% say they make more than $30,000 per year</a:t>
            </a:r>
          </a:p>
        </p:txBody>
      </p:sp>
      <p:sp>
        <p:nvSpPr>
          <p:cNvPr id="9" name="Oval 8"/>
          <p:cNvSpPr/>
          <p:nvPr/>
        </p:nvSpPr>
        <p:spPr>
          <a:xfrm>
            <a:off x="179512" y="332656"/>
            <a:ext cx="648072" cy="648072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Source Sans Pro Light" panose="020B0403030403020204" pitchFamily="34" charset="0"/>
              </a:rPr>
              <a:t>01</a:t>
            </a:r>
            <a:endParaRPr lang="en-US" sz="1600" dirty="0">
              <a:latin typeface="Source Sans Pro Light" panose="020B0403030403020204" pitchFamily="34" charset="0"/>
            </a:endParaRPr>
          </a:p>
        </p:txBody>
      </p:sp>
      <p:sp>
        <p:nvSpPr>
          <p:cNvPr id="11" name="Footer Placeholder 1"/>
          <p:cNvSpPr txBox="1">
            <a:spLocks/>
          </p:cNvSpPr>
          <p:nvPr/>
        </p:nvSpPr>
        <p:spPr>
          <a:xfrm>
            <a:off x="5580112" y="630932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460828" y="6347420"/>
            <a:ext cx="1815480" cy="288031"/>
          </a:xfrm>
        </p:spPr>
        <p:txBody>
          <a:bodyPr anchor="t"/>
          <a:lstStyle/>
          <a:p>
            <a:pPr algn="l"/>
            <a:r>
              <a:rPr lang="en-US" sz="1100" dirty="0" smtClean="0">
                <a:solidFill>
                  <a:srgbClr val="538E00"/>
                </a:solidFill>
              </a:rPr>
              <a:t>Reach. Engage. Convert.                                                                                                                              </a:t>
            </a:r>
            <a:endParaRPr lang="en-US" sz="1100" dirty="0"/>
          </a:p>
          <a:p>
            <a:pPr algn="r"/>
            <a:endParaRPr lang="en-US" sz="1100" dirty="0"/>
          </a:p>
        </p:txBody>
      </p:sp>
      <p:pic>
        <p:nvPicPr>
          <p:cNvPr id="14" name="Picture 13" descr="Screen Shot 2013-11-11 at 11.36.27 A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4248" y="6309320"/>
            <a:ext cx="742388" cy="366985"/>
          </a:xfrm>
          <a:prstGeom prst="rect">
            <a:avLst/>
          </a:prstGeom>
        </p:spPr>
      </p:pic>
      <p:pic>
        <p:nvPicPr>
          <p:cNvPr id="233474" name="Picture 2" descr="http://i.marketingprofs.com/assets/images/daily-data-point/online-services-most-likely-to-influence-purchase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1271" y="1628800"/>
            <a:ext cx="3053201" cy="396044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0" y="6642556"/>
            <a:ext cx="345158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Source: http://technorati.com/wp-content/uploads/2013/06/tm2013DIR1.pdf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23137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323528" y="1700808"/>
            <a:ext cx="8424936" cy="3600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74192" y="226740"/>
            <a:ext cx="6866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800" b="1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/>
                <a:cs typeface="Source Sans Pro Black"/>
              </a:rPr>
              <a:t>Why Product Reviews?</a:t>
            </a:r>
            <a:endParaRPr lang="en-MY" sz="4800" b="1" spc="-300" dirty="0">
              <a:solidFill>
                <a:schemeClr val="tx1">
                  <a:lumMod val="75000"/>
                  <a:lumOff val="25000"/>
                </a:schemeClr>
              </a:solidFill>
              <a:latin typeface="Source Sans Pro Black"/>
              <a:cs typeface="Source Sans Pro Black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3528" y="1641500"/>
            <a:ext cx="842493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GB" sz="2000" b="1" dirty="0" smtClean="0">
                <a:solidFill>
                  <a:schemeClr val="bg1"/>
                </a:solidFill>
                <a:latin typeface="Gill Sans Light"/>
                <a:cs typeface="Gill Sans Light"/>
              </a:rPr>
              <a:t>Product Reviews Influence Purchase Decisions</a:t>
            </a:r>
            <a:endParaRPr lang="en-GB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Gill Sans Light"/>
              <a:cs typeface="Gill Sans Light"/>
            </a:endParaRPr>
          </a:p>
          <a:p>
            <a:pPr>
              <a:lnSpc>
                <a:spcPct val="130000"/>
              </a:lnSpc>
            </a:pPr>
            <a:r>
              <a:rPr lang="en-GB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Dimensional Research Survey in 2013, base of 1,047 buyers:</a:t>
            </a:r>
          </a:p>
          <a:p>
            <a:pPr marL="228600" indent="-2286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90% said positive online reviews influenced their buying decision</a:t>
            </a:r>
          </a:p>
          <a:p>
            <a:pPr marL="228600" indent="-2286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86% said negative online reviews influenced their buying decision</a:t>
            </a:r>
          </a:p>
        </p:txBody>
      </p:sp>
      <p:sp>
        <p:nvSpPr>
          <p:cNvPr id="9" name="Oval 8"/>
          <p:cNvSpPr/>
          <p:nvPr/>
        </p:nvSpPr>
        <p:spPr>
          <a:xfrm>
            <a:off x="179512" y="332656"/>
            <a:ext cx="648072" cy="648072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Source Sans Pro Light" panose="020B0403030403020204" pitchFamily="34" charset="0"/>
              </a:rPr>
              <a:t>01</a:t>
            </a:r>
            <a:endParaRPr lang="en-US" sz="1600" dirty="0">
              <a:latin typeface="Source Sans Pro Light" panose="020B0403030403020204" pitchFamily="34" charset="0"/>
            </a:endParaRPr>
          </a:p>
        </p:txBody>
      </p:sp>
      <p:sp>
        <p:nvSpPr>
          <p:cNvPr id="11" name="Footer Placeholder 1"/>
          <p:cNvSpPr txBox="1">
            <a:spLocks/>
          </p:cNvSpPr>
          <p:nvPr/>
        </p:nvSpPr>
        <p:spPr>
          <a:xfrm>
            <a:off x="5580112" y="630932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460828" y="6347420"/>
            <a:ext cx="1815480" cy="288031"/>
          </a:xfrm>
        </p:spPr>
        <p:txBody>
          <a:bodyPr anchor="t"/>
          <a:lstStyle/>
          <a:p>
            <a:pPr algn="l"/>
            <a:r>
              <a:rPr lang="en-US" sz="1100" dirty="0" smtClean="0">
                <a:solidFill>
                  <a:srgbClr val="538E00"/>
                </a:solidFill>
              </a:rPr>
              <a:t>Reach. Engage. Convert.                                                                                                                              </a:t>
            </a:r>
            <a:endParaRPr lang="en-US" sz="1100" dirty="0"/>
          </a:p>
          <a:p>
            <a:pPr algn="r"/>
            <a:endParaRPr lang="en-US" sz="1100" dirty="0"/>
          </a:p>
        </p:txBody>
      </p:sp>
      <p:pic>
        <p:nvPicPr>
          <p:cNvPr id="14" name="Picture 13" descr="Screen Shot 2013-11-11 at 11.36.27 A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4248" y="6309320"/>
            <a:ext cx="742388" cy="366985"/>
          </a:xfrm>
          <a:prstGeom prst="rect">
            <a:avLst/>
          </a:prstGeom>
        </p:spPr>
      </p:pic>
      <p:pic>
        <p:nvPicPr>
          <p:cNvPr id="2050" name="Picture 2" descr="Zendesk - has reading online reviews impacted your buying decisi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63688" y="3542892"/>
            <a:ext cx="5688632" cy="2550404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0" y="6642556"/>
            <a:ext cx="668003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Source: http://marketingland.com/survey-customers-more-frustrated-by-how-long-it-takes-to-resolve-a-customer-service-issue-than-the-resolution-38756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23137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3563888" y="1628800"/>
            <a:ext cx="5112568" cy="36004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491880" y="1556792"/>
            <a:ext cx="525658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GB" sz="2000" b="1" dirty="0" smtClean="0">
                <a:solidFill>
                  <a:schemeClr val="bg1"/>
                </a:solidFill>
                <a:latin typeface="Gill Sans Light"/>
                <a:cs typeface="Gill Sans Light"/>
              </a:rPr>
              <a:t>What Goes into a Product Review</a:t>
            </a:r>
            <a:endParaRPr lang="en-GB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Gill Sans Light"/>
              <a:cs typeface="Gill Sans Light"/>
            </a:endParaRPr>
          </a:p>
          <a:p>
            <a:pPr>
              <a:lnSpc>
                <a:spcPct val="130000"/>
              </a:lnSpc>
            </a:pPr>
            <a:r>
              <a:rPr lang="en-GB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No need to regurgitate what’s on the retail or brand site:</a:t>
            </a:r>
          </a:p>
          <a:p>
            <a:pPr marL="228600" indent="-2286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Product specifications: dimensions, price, etc.</a:t>
            </a:r>
          </a:p>
          <a:p>
            <a:pPr marL="228600" indent="-2286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Product feature comparisons</a:t>
            </a:r>
          </a:p>
          <a:p>
            <a:pPr marL="228600" indent="-2286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Where to buy</a:t>
            </a:r>
          </a:p>
          <a:p>
            <a:pPr marL="228600" indent="-2286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Product images</a:t>
            </a:r>
          </a:p>
          <a:p>
            <a:pPr marL="228600" indent="-2286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20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Booooring</a:t>
            </a:r>
            <a:r>
              <a:rPr lang="en-GB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....</a:t>
            </a:r>
          </a:p>
          <a:p>
            <a:pPr marL="228600" indent="-228600">
              <a:lnSpc>
                <a:spcPct val="130000"/>
              </a:lnSpc>
            </a:pPr>
            <a:endParaRPr lang="en-GB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Gill Sans Light"/>
              <a:cs typeface="Gill Sans Light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66812" y="332656"/>
            <a:ext cx="648072" cy="64807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Source Sans Pro Light" panose="020B0403030403020204" pitchFamily="34" charset="0"/>
              </a:rPr>
              <a:t>02</a:t>
            </a:r>
            <a:endParaRPr lang="en-US" sz="1600" dirty="0">
              <a:latin typeface="Source Sans Pro Light" panose="020B0403030403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4192" y="226740"/>
            <a:ext cx="5472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800" b="1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/>
                <a:cs typeface="Source Sans Pro Black"/>
              </a:rPr>
              <a:t>Creative Elements</a:t>
            </a:r>
            <a:endParaRPr lang="en-MY" sz="4800" b="1" spc="-300" dirty="0">
              <a:solidFill>
                <a:schemeClr val="tx1">
                  <a:lumMod val="75000"/>
                  <a:lumOff val="25000"/>
                </a:schemeClr>
              </a:solidFill>
              <a:latin typeface="Source Sans Pro Black"/>
              <a:cs typeface="Source Sans Pro Black"/>
            </a:endParaRPr>
          </a:p>
        </p:txBody>
      </p:sp>
      <p:sp>
        <p:nvSpPr>
          <p:cNvPr id="11" name="Footer Placeholder 1"/>
          <p:cNvSpPr txBox="1">
            <a:spLocks/>
          </p:cNvSpPr>
          <p:nvPr/>
        </p:nvSpPr>
        <p:spPr>
          <a:xfrm>
            <a:off x="5580112" y="630932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460828" y="6347420"/>
            <a:ext cx="1815480" cy="288031"/>
          </a:xfrm>
        </p:spPr>
        <p:txBody>
          <a:bodyPr anchor="t"/>
          <a:lstStyle/>
          <a:p>
            <a:pPr algn="l"/>
            <a:r>
              <a:rPr lang="en-US" sz="1100" dirty="0" smtClean="0">
                <a:solidFill>
                  <a:srgbClr val="538E00"/>
                </a:solidFill>
              </a:rPr>
              <a:t>Reach. Engage. Convert.                                                                                                                              </a:t>
            </a:r>
            <a:endParaRPr lang="en-US" sz="1100" dirty="0"/>
          </a:p>
          <a:p>
            <a:pPr algn="r"/>
            <a:endParaRPr lang="en-US" sz="1100" dirty="0"/>
          </a:p>
        </p:txBody>
      </p:sp>
      <p:pic>
        <p:nvPicPr>
          <p:cNvPr id="14" name="Picture 13" descr="Screen Shot 2013-11-11 at 11.36.27 A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4248" y="6309320"/>
            <a:ext cx="742388" cy="366985"/>
          </a:xfrm>
          <a:prstGeom prst="rect">
            <a:avLst/>
          </a:prstGeom>
        </p:spPr>
      </p:pic>
      <p:pic>
        <p:nvPicPr>
          <p:cNvPr id="21510" name="Picture 6" descr="http://ecx.images-amazon.com/images/I/41wpNa9nR0L._SY300_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7584" y="1569492"/>
            <a:ext cx="2088712" cy="2095698"/>
          </a:xfrm>
          <a:prstGeom prst="rect">
            <a:avLst/>
          </a:prstGeom>
          <a:noFill/>
        </p:spPr>
      </p:pic>
      <p:pic>
        <p:nvPicPr>
          <p:cNvPr id="21512" name="Picture 8" descr="http://assets.babygearlab.com/photos/0/2/301222_3370_XL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7584" y="3645024"/>
            <a:ext cx="2304256" cy="22699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3137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3563888" y="1628800"/>
            <a:ext cx="5112568" cy="36004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491880" y="1556792"/>
            <a:ext cx="5256584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GB" sz="2000" b="1" dirty="0" smtClean="0">
                <a:solidFill>
                  <a:schemeClr val="bg1"/>
                </a:solidFill>
                <a:latin typeface="Gill Sans Light"/>
                <a:cs typeface="Gill Sans Light"/>
              </a:rPr>
              <a:t>What Goes into a Product Review</a:t>
            </a:r>
          </a:p>
          <a:p>
            <a:pPr>
              <a:lnSpc>
                <a:spcPct val="130000"/>
              </a:lnSpc>
            </a:pPr>
            <a:r>
              <a:rPr lang="en-GB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Show how the product holds up in real life.</a:t>
            </a:r>
          </a:p>
          <a:p>
            <a:pPr marL="228600" indent="-2286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Functionality: What’s in my bag, tutorials</a:t>
            </a:r>
          </a:p>
          <a:p>
            <a:pPr marL="228600" indent="-2286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Sensory Elements: smell, feel, swatches</a:t>
            </a:r>
          </a:p>
          <a:p>
            <a:pPr marL="228600" indent="-2286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Modeling</a:t>
            </a: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 Shots: Height, build, front, back, side</a:t>
            </a:r>
          </a:p>
          <a:p>
            <a:pPr marL="228600" indent="-2286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Product Details: Hardware, wear and tear</a:t>
            </a:r>
          </a:p>
          <a:p>
            <a:pPr marL="228600" indent="-2286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Pros and Cons: Like the product, hate the packaging</a:t>
            </a:r>
          </a:p>
          <a:p>
            <a:pPr marL="228600" indent="-2286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Product Hacks: LV cross-body chain</a:t>
            </a:r>
          </a:p>
          <a:p>
            <a:pPr marL="228600" indent="-228600">
              <a:lnSpc>
                <a:spcPct val="130000"/>
              </a:lnSpc>
            </a:pPr>
            <a:endParaRPr lang="en-GB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Gill Sans Light"/>
              <a:cs typeface="Gill Sans Light"/>
            </a:endParaRPr>
          </a:p>
          <a:p>
            <a:pPr marL="228600" indent="-228600">
              <a:lnSpc>
                <a:spcPct val="130000"/>
              </a:lnSpc>
            </a:pPr>
            <a:endParaRPr lang="en-GB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Gill Sans Light"/>
              <a:cs typeface="Gill Sans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4192" y="226740"/>
            <a:ext cx="5472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800" b="1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/>
                <a:cs typeface="Source Sans Pro Black"/>
              </a:rPr>
              <a:t>Creative Elements</a:t>
            </a:r>
            <a:endParaRPr lang="en-MY" sz="4800" b="1" spc="-300" dirty="0">
              <a:solidFill>
                <a:schemeClr val="tx1">
                  <a:lumMod val="75000"/>
                  <a:lumOff val="25000"/>
                </a:schemeClr>
              </a:solidFill>
              <a:latin typeface="Source Sans Pro Black"/>
              <a:cs typeface="Source Sans Pro Black"/>
            </a:endParaRPr>
          </a:p>
        </p:txBody>
      </p:sp>
      <p:sp>
        <p:nvSpPr>
          <p:cNvPr id="9" name="Oval 8"/>
          <p:cNvSpPr/>
          <p:nvPr/>
        </p:nvSpPr>
        <p:spPr>
          <a:xfrm>
            <a:off x="179512" y="332656"/>
            <a:ext cx="648072" cy="648072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Source Sans Pro Light" panose="020B0403030403020204" pitchFamily="34" charset="0"/>
              </a:rPr>
              <a:t>01</a:t>
            </a:r>
            <a:endParaRPr lang="en-US" sz="1600" dirty="0">
              <a:latin typeface="Source Sans Pro Light" panose="020B0403030403020204" pitchFamily="34" charset="0"/>
            </a:endParaRPr>
          </a:p>
        </p:txBody>
      </p:sp>
      <p:sp>
        <p:nvSpPr>
          <p:cNvPr id="11" name="Footer Placeholder 1"/>
          <p:cNvSpPr txBox="1">
            <a:spLocks/>
          </p:cNvSpPr>
          <p:nvPr/>
        </p:nvSpPr>
        <p:spPr>
          <a:xfrm>
            <a:off x="5580112" y="630932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460828" y="6347420"/>
            <a:ext cx="1815480" cy="288031"/>
          </a:xfrm>
        </p:spPr>
        <p:txBody>
          <a:bodyPr anchor="t"/>
          <a:lstStyle/>
          <a:p>
            <a:pPr algn="l"/>
            <a:r>
              <a:rPr lang="en-US" sz="1100" dirty="0" smtClean="0">
                <a:solidFill>
                  <a:srgbClr val="538E00"/>
                </a:solidFill>
              </a:rPr>
              <a:t>Reach. Engage. Convert.                                                                                                                              </a:t>
            </a:r>
            <a:endParaRPr lang="en-US" sz="1100" dirty="0"/>
          </a:p>
          <a:p>
            <a:pPr algn="r"/>
            <a:endParaRPr lang="en-US" sz="1100" dirty="0"/>
          </a:p>
        </p:txBody>
      </p:sp>
      <p:pic>
        <p:nvPicPr>
          <p:cNvPr id="14" name="Picture 13" descr="Screen Shot 2013-11-11 at 11.36.27 A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4248" y="6309320"/>
            <a:ext cx="742388" cy="366985"/>
          </a:xfrm>
          <a:prstGeom prst="rect">
            <a:avLst/>
          </a:prstGeom>
        </p:spPr>
      </p:pic>
      <p:pic>
        <p:nvPicPr>
          <p:cNvPr id="41986" name="Picture 2" descr="StorkSak Olivia - Interio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553" y="1628800"/>
            <a:ext cx="2688298" cy="2016224"/>
          </a:xfrm>
          <a:prstGeom prst="rect">
            <a:avLst/>
          </a:prstGeom>
          <a:noFill/>
        </p:spPr>
      </p:pic>
      <p:pic>
        <p:nvPicPr>
          <p:cNvPr id="41988" name="Picture 4" descr="Kate Spade Stevie - Interior Packe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9552" y="3789040"/>
            <a:ext cx="2688299" cy="2016224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0" y="6642556"/>
            <a:ext cx="5083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Source: http://www.shoppingismyworkout.com/diaper-bag-comparison-review-kate-spade-stevie-vs-storksak-olivia/</a:t>
            </a:r>
            <a:endParaRPr lang="en-US" sz="800" dirty="0"/>
          </a:p>
        </p:txBody>
      </p:sp>
      <p:sp>
        <p:nvSpPr>
          <p:cNvPr id="16" name="Oval 15"/>
          <p:cNvSpPr/>
          <p:nvPr/>
        </p:nvSpPr>
        <p:spPr>
          <a:xfrm>
            <a:off x="179512" y="332656"/>
            <a:ext cx="648072" cy="64807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Source Sans Pro Light" panose="020B0403030403020204" pitchFamily="34" charset="0"/>
              </a:rPr>
              <a:t>02</a:t>
            </a:r>
            <a:endParaRPr lang="en-US" sz="1600" dirty="0">
              <a:latin typeface="Source Sans Pro Light" panose="020B04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37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3563888" y="1628800"/>
            <a:ext cx="5112568" cy="36004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74192" y="226740"/>
            <a:ext cx="5472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800" b="1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/>
                <a:cs typeface="Source Sans Pro Black"/>
              </a:rPr>
              <a:t>Creative Elements</a:t>
            </a:r>
            <a:endParaRPr lang="en-MY" sz="4800" b="1" spc="-300" dirty="0">
              <a:solidFill>
                <a:schemeClr val="tx1">
                  <a:lumMod val="75000"/>
                  <a:lumOff val="25000"/>
                </a:schemeClr>
              </a:solidFill>
              <a:latin typeface="Source Sans Pro Black"/>
              <a:cs typeface="Source Sans Pro Black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91880" y="1556792"/>
            <a:ext cx="5256584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GB" sz="2000" b="1" dirty="0" smtClean="0">
                <a:solidFill>
                  <a:schemeClr val="bg1"/>
                </a:solidFill>
                <a:latin typeface="Gill Sans Light"/>
                <a:cs typeface="Gill Sans Light"/>
              </a:rPr>
              <a:t>What Goes into a Product Review</a:t>
            </a:r>
          </a:p>
          <a:p>
            <a:pPr>
              <a:lnSpc>
                <a:spcPct val="130000"/>
              </a:lnSpc>
            </a:pPr>
            <a:r>
              <a:rPr lang="en-GB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Different ways to present a product review</a:t>
            </a:r>
            <a:endParaRPr lang="en-GB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Gill Sans Light"/>
              <a:cs typeface="Gill Sans Light"/>
            </a:endParaRPr>
          </a:p>
          <a:p>
            <a:pPr marL="228600" indent="-2286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Focus on single product</a:t>
            </a:r>
          </a:p>
          <a:p>
            <a:pPr marL="228600" indent="-2286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Focus on multiple products: monthly </a:t>
            </a:r>
            <a:r>
              <a:rPr lang="en-GB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favorites</a:t>
            </a: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, shopping hauls, tutorials</a:t>
            </a:r>
          </a:p>
          <a:p>
            <a:pPr marL="228600" indent="-2286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Shared experience: </a:t>
            </a:r>
            <a:r>
              <a:rPr lang="en-GB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Unboxings</a:t>
            </a:r>
            <a:endParaRPr lang="en-GB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Gill Sans Light"/>
              <a:cs typeface="Gill Sans Light"/>
            </a:endParaRPr>
          </a:p>
          <a:p>
            <a:pPr marL="228600" indent="-2286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Sneak peeks: Julep Maven boxes</a:t>
            </a:r>
          </a:p>
          <a:p>
            <a:pPr marL="228600" indent="-2286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Video, video, video</a:t>
            </a:r>
          </a:p>
          <a:p>
            <a:pPr marL="228600" indent="-228600">
              <a:lnSpc>
                <a:spcPct val="130000"/>
              </a:lnSpc>
              <a:buFont typeface="Arial" pitchFamily="34" charset="0"/>
              <a:buChar char="•"/>
            </a:pPr>
            <a:endParaRPr lang="en-GB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Gill Sans Light"/>
              <a:cs typeface="Gill Sans Light"/>
            </a:endParaRPr>
          </a:p>
          <a:p>
            <a:pPr marL="228600" indent="-228600">
              <a:lnSpc>
                <a:spcPct val="130000"/>
              </a:lnSpc>
            </a:pPr>
            <a:endParaRPr lang="en-GB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Gill Sans Light"/>
              <a:cs typeface="Gill Sans Light"/>
            </a:endParaRPr>
          </a:p>
        </p:txBody>
      </p:sp>
      <p:sp>
        <p:nvSpPr>
          <p:cNvPr id="9" name="Oval 8"/>
          <p:cNvSpPr/>
          <p:nvPr/>
        </p:nvSpPr>
        <p:spPr>
          <a:xfrm>
            <a:off x="179512" y="332656"/>
            <a:ext cx="648072" cy="648072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Source Sans Pro Light" panose="020B0403030403020204" pitchFamily="34" charset="0"/>
              </a:rPr>
              <a:t>01</a:t>
            </a:r>
            <a:endParaRPr lang="en-US" sz="1600" dirty="0">
              <a:latin typeface="Source Sans Pro Light" panose="020B0403030403020204" pitchFamily="34" charset="0"/>
            </a:endParaRPr>
          </a:p>
        </p:txBody>
      </p:sp>
      <p:sp>
        <p:nvSpPr>
          <p:cNvPr id="11" name="Footer Placeholder 1"/>
          <p:cNvSpPr txBox="1">
            <a:spLocks/>
          </p:cNvSpPr>
          <p:nvPr/>
        </p:nvSpPr>
        <p:spPr>
          <a:xfrm>
            <a:off x="5580112" y="630932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460828" y="6347420"/>
            <a:ext cx="1815480" cy="288031"/>
          </a:xfrm>
        </p:spPr>
        <p:txBody>
          <a:bodyPr anchor="t"/>
          <a:lstStyle/>
          <a:p>
            <a:pPr algn="l"/>
            <a:r>
              <a:rPr lang="en-US" sz="1100" dirty="0" smtClean="0">
                <a:solidFill>
                  <a:srgbClr val="538E00"/>
                </a:solidFill>
              </a:rPr>
              <a:t>Reach. Engage. Convert.                                                                                                                              </a:t>
            </a:r>
            <a:endParaRPr lang="en-US" sz="1100" dirty="0"/>
          </a:p>
          <a:p>
            <a:pPr algn="r"/>
            <a:endParaRPr lang="en-US" sz="1100" dirty="0"/>
          </a:p>
        </p:txBody>
      </p:sp>
      <p:pic>
        <p:nvPicPr>
          <p:cNvPr id="14" name="Picture 13" descr="Screen Shot 2013-11-11 at 11.36.27 A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4248" y="6309320"/>
            <a:ext cx="742388" cy="366985"/>
          </a:xfrm>
          <a:prstGeom prst="rect">
            <a:avLst/>
          </a:prstGeom>
        </p:spPr>
      </p:pic>
      <p:pic>
        <p:nvPicPr>
          <p:cNvPr id="44033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504" y="1484784"/>
            <a:ext cx="1668032" cy="4542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0" y="6642556"/>
            <a:ext cx="855234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Source: </a:t>
            </a:r>
            <a:r>
              <a:rPr lang="en-US" sz="800" dirty="0" smtClean="0">
                <a:hlinkClick r:id="rId5"/>
              </a:rPr>
              <a:t>http://glutenfreegoddess.blogspot.com/2005/12/top-ten-gluten-free-products-2005.html</a:t>
            </a:r>
            <a:r>
              <a:rPr lang="en-US" sz="800" dirty="0" smtClean="0"/>
              <a:t>, http://probeautyblog.com/beauty-haul-new-hair-and-makeup-items-from-nyc-chinatown-july-2014/</a:t>
            </a:r>
            <a:endParaRPr lang="en-US" sz="800" dirty="0"/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98659" y="1496570"/>
            <a:ext cx="1559313" cy="4473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Oval 15"/>
          <p:cNvSpPr/>
          <p:nvPr/>
        </p:nvSpPr>
        <p:spPr>
          <a:xfrm>
            <a:off x="179512" y="332656"/>
            <a:ext cx="648072" cy="64807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Source Sans Pro Light" panose="020B0403030403020204" pitchFamily="34" charset="0"/>
              </a:rPr>
              <a:t>02</a:t>
            </a:r>
            <a:endParaRPr lang="en-US" sz="1600" dirty="0">
              <a:latin typeface="Source Sans Pro Light" panose="020B04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37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3563888" y="1628800"/>
            <a:ext cx="5112568" cy="360040"/>
          </a:xfrm>
          <a:prstGeom prst="rect">
            <a:avLst/>
          </a:prstGeom>
          <a:solidFill>
            <a:srgbClr val="88C0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491880" y="1556792"/>
            <a:ext cx="5256584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GB" sz="2000" b="1" dirty="0" smtClean="0">
                <a:solidFill>
                  <a:schemeClr val="bg1"/>
                </a:solidFill>
                <a:latin typeface="Gill Sans Light"/>
                <a:cs typeface="Gill Sans Light"/>
              </a:rPr>
              <a:t>How to Monetize Product Reviews</a:t>
            </a:r>
            <a:endParaRPr lang="en-GB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Gill Sans Light"/>
              <a:cs typeface="Gill Sans Light"/>
            </a:endParaRPr>
          </a:p>
          <a:p>
            <a:pPr>
              <a:lnSpc>
                <a:spcPct val="130000"/>
              </a:lnSpc>
            </a:pPr>
            <a:r>
              <a:rPr lang="en-GB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Distribute review across multiple channels, but entice consumers to your site for deeper content</a:t>
            </a:r>
          </a:p>
          <a:p>
            <a:pPr marL="685800" lvl="1" indent="-2286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Tutorial on YouTube, links to products used on blog</a:t>
            </a:r>
          </a:p>
          <a:p>
            <a:pPr marL="685800" lvl="1" indent="-2286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Teaser photo on </a:t>
            </a:r>
            <a:r>
              <a:rPr lang="en-GB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Facebook</a:t>
            </a: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, Twitter, </a:t>
            </a:r>
            <a:r>
              <a:rPr lang="en-GB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Pinterest</a:t>
            </a: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, </a:t>
            </a:r>
            <a:r>
              <a:rPr lang="en-GB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Instagram</a:t>
            </a: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; link to full photo spread on blog</a:t>
            </a:r>
          </a:p>
          <a:p>
            <a:pPr marL="685800" lvl="1" indent="-228600">
              <a:lnSpc>
                <a:spcPct val="130000"/>
              </a:lnSpc>
              <a:buFont typeface="Arial" pitchFamily="34" charset="0"/>
              <a:buChar char="•"/>
            </a:pPr>
            <a:endParaRPr lang="en-GB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Gill Sans Light"/>
              <a:cs typeface="Gill Sans Light"/>
            </a:endParaRPr>
          </a:p>
          <a:p>
            <a:pPr marL="228600" indent="-228600">
              <a:lnSpc>
                <a:spcPct val="130000"/>
              </a:lnSpc>
            </a:pPr>
            <a:endParaRPr lang="en-GB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Gill Sans Light"/>
              <a:cs typeface="Gill Sans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4192" y="226740"/>
            <a:ext cx="9098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800" b="1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/>
                <a:cs typeface="Source Sans Pro Black"/>
              </a:rPr>
              <a:t>Technical Elements</a:t>
            </a:r>
            <a:endParaRPr lang="en-MY" sz="4800" b="1" spc="-300" dirty="0">
              <a:solidFill>
                <a:schemeClr val="tx1">
                  <a:lumMod val="75000"/>
                  <a:lumOff val="25000"/>
                </a:schemeClr>
              </a:solidFill>
              <a:latin typeface="Source Sans Pro Black"/>
              <a:cs typeface="Source Sans Pro Black"/>
            </a:endParaRPr>
          </a:p>
        </p:txBody>
      </p:sp>
      <p:sp>
        <p:nvSpPr>
          <p:cNvPr id="9" name="Oval 8"/>
          <p:cNvSpPr/>
          <p:nvPr/>
        </p:nvSpPr>
        <p:spPr>
          <a:xfrm>
            <a:off x="179512" y="332656"/>
            <a:ext cx="648072" cy="648072"/>
          </a:xfrm>
          <a:prstGeom prst="ellipse">
            <a:avLst/>
          </a:prstGeom>
          <a:solidFill>
            <a:srgbClr val="88C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Source Sans Pro Light" panose="020B0403030403020204" pitchFamily="34" charset="0"/>
              </a:rPr>
              <a:t>03</a:t>
            </a:r>
            <a:endParaRPr lang="en-US" sz="1600" dirty="0">
              <a:latin typeface="Source Sans Pro Light" panose="020B0403030403020204" pitchFamily="34" charset="0"/>
            </a:endParaRPr>
          </a:p>
        </p:txBody>
      </p:sp>
      <p:sp>
        <p:nvSpPr>
          <p:cNvPr id="11" name="Footer Placeholder 1"/>
          <p:cNvSpPr txBox="1">
            <a:spLocks/>
          </p:cNvSpPr>
          <p:nvPr/>
        </p:nvSpPr>
        <p:spPr>
          <a:xfrm>
            <a:off x="5580112" y="630932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460828" y="6347420"/>
            <a:ext cx="1815480" cy="288031"/>
          </a:xfrm>
        </p:spPr>
        <p:txBody>
          <a:bodyPr anchor="t"/>
          <a:lstStyle/>
          <a:p>
            <a:pPr algn="l"/>
            <a:r>
              <a:rPr lang="en-US" sz="1100" dirty="0" smtClean="0">
                <a:solidFill>
                  <a:srgbClr val="538E00"/>
                </a:solidFill>
              </a:rPr>
              <a:t>Reach. Engage. Convert.                                                                                                                              </a:t>
            </a:r>
            <a:endParaRPr lang="en-US" sz="1100" dirty="0"/>
          </a:p>
          <a:p>
            <a:pPr algn="r"/>
            <a:endParaRPr lang="en-US" sz="1100" dirty="0"/>
          </a:p>
        </p:txBody>
      </p:sp>
      <p:pic>
        <p:nvPicPr>
          <p:cNvPr id="14" name="Picture 13" descr="Screen Shot 2013-11-11 at 11.36.27 A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4248" y="6309320"/>
            <a:ext cx="742388" cy="366985"/>
          </a:xfrm>
          <a:prstGeom prst="rect">
            <a:avLst/>
          </a:prstGeom>
        </p:spPr>
      </p:pic>
      <p:sp>
        <p:nvSpPr>
          <p:cNvPr id="253956" name="AutoShape 4" descr="data:image/jpeg;base64,/9j/4AAQSkZJRgABAQAAAQABAAD/2wCEAAkGBxQTEhQUEhQWFhUXGBcXFxgXGBgaGhYcGB0XGBcbFxwZHCggHB0lHBgXITIhJSkrLy4uFx8zODMsNygtLisBCgoKDg0OGxAQGywlICQvLCwtMDgvLywsLCwsLCwsLCwsLywsLTQsLCwsLC8sLSwsLCwsLCwsLCwtLC8sLCwsLP/AABEIAOEA4QMBIgACEQEDEQH/xAAbAAABBQEBAAAAAAAAAAAAAAAFAAECAwQGB//EAD8QAAECBAQDBQYEBQQCAwEAAAECEQADEiEEMUFRBSJhE3GBkaEGMkKx0fAUI1LBFWJykuFTgqLxM9IWQ8Ky/8QAGgEAAgMBAQAAAAAAAAAAAAAAAAECAwQFBv/EADQRAAEEAAQDBgQFBQEAAAAAAAEAAgMRBBIhMRNRoQUiQWGR8BRxgbEyUsHh8RUjQmLRU//aAAwDAQACEQMRAD8A7r2h42nDIBapanpS+2ZPQf4jjl+12KKnqSBsEhvW/rBn2pwYmzi6JilhCaQlmKeYqLm1jmM7iBCuAIJCkTj2RCjXQpQBQUpUCQwYlRYjNowTOlLu6dF6LAR4RkQMosnmLXS+zftIMQ6FgImAPb3VDUh8m2+wI4x7ZKqKcOwSLVkOVdQMgIzf/GEluznKUSFsOyUCVIAJSxIZ3zNvOB+G4KskVulNakqZlKFCa1EAFiw65xF0k2UN6q2LC4DiOkux+U3p67ohw/2ynJI7VpidbBKh3EW9I6fivtDLlSUzE85WPyxk/U7Afd44+RwVCVhU5RMmopSUhQXMATUClLG25jVg8AAtJ/DBTXCQsLJFi60ldiAct3eHG+UAgqOJw+Dc8OaNt60B8tSNedIn7Pe0kyaqZ2qbBNSaARcMKb2Lu9zZj4HOG4+vlVZTBT5OC+jlsjArA8EpWhczlAKpjgUBJsVJSyvdYNdPukwXHDkzJaSk0nNwASCQyhl1Iu/nGiLOBquZivhy45BQPoEP4lxiYD+Ug0/rKSQeo0aMWG9oJiTzssdwB8CILfwlaDXLJK31IIU7gukhIFm10jHh8CQtLySFEMoLSVIckuoG92a2UI57u1bGcNkrKD90RxfFkIliYOar3Rv37NAFfHpxLhQHQJDesTXw9ApJqSAVhRpJAZXISCxYjbaN0yTJCVKEuWUgg1OWoIDBO6ze0Di93jSI24eL/HMSreD8Z7Q0LACtCMlf5jNxHjyqiiSAdKs3P8o+3ilpSQVUJJUlLJFRpBSKiKgxUDleLZ+GmCkJQFB3JSggF8rFgltwYMzqq0hFCJM2XTkdrRlc8gILEOHUDmMnHSJrxApca6fWI4TBmgBzZwxzZyA7as3SLpWGI2zuXudBpF4XIdYcaWE4lW8X4fEuWV5xavDquyRdruPoIiuSq7pqOQLAvr4Q1AZgqp2JLsnziCMQp9+jRo7AuMwGa1u8QjhToLWsHu3fAjvJ1zwA+u0Swxf3je7NYNDrw5OgG3ccxFWIwyqSxAOYzZhpa7GETQtTbZIBWHAcXC1lCg1zSd+h6tFXEuMlJKZbWsVHfpGZfDFVJrTSC7kB2Zzobvk8RVgEGhiEOzgqBtfQ3fLOOWZZ8mXx6rrNiw+fN4cvBRk8bmg3IUNmA8mgyriaBK7TwbV9oAy8GFDkVzEixDC5bPVrksNIrXhWDlaWqYMXfc20FvOK48RMwG9VbJh4JCK0+i0zeNTSbEJGwA/eN3C+MVGiYznIjXodoDTMMUm7gZglJDjo+cX/AIBQpN7lg4ALhja+136RGOacPuyealLDhyyqA5Lq2+2MKIufsGFHatcWlXPkIV7wBtfS3eMoATMPgRLVyzRLUkOoCYU0ksCCXZL/AFjL7b8TUkpk0mkiolyHzDdWzbqIAjiiClXaCYeUJQlNKEhgAKqc02dgALneMsszc1aLs4PAymMSWaPI+/2XcScLhpiUolznITQ6Jie0KUkFioCqzDaMyJmAkkKC7y1G6SsstTgvTYqNJd3yjkZfE5bUlJoIlmYkMkTFo7klkkuT+0XK9oE/nNKvNAJFRpCgQxpsKWSLEOdS0R47fJXf02ayO9XzA9ff3XVThgZU4SzLCppuxCltZ3JWWFhm9hFmJ9p5UvlTLWS3KBRzMaaRSo3zt0jksL7QJCVFaSJiiXKEIpKT8Kg4tdXW+eka5ntVLQlCZGHACPd7TmpIyKeZxDE7a0IH0UXdnSFwDmud9dP4RjiWLnKoXNEtEoh0odVajaoK5dEVaZl3jRgkImoKpKuymkusBRue4qyMcxg8VPx+KlBSikJcugNQNSHe5sL7wW4lwCYgkoFaNGzA6j6Q2vLrcBYSfh2R1E5wa7fy+RvdGUTMQkArdTq91ISaQdzSbDd4WH4jNdQVQqx7NSWAUQ+bm4yenKOYRj5iQUhZAyI+rxHEYtawAsuBlYfsIfGHhaj8ASdaXWSuKTKpaVSxzh7VBsz8QuW0F4UzjQYFMsqCna4DU+9UPhYmOVTjpgyWcgM9EuwfPUwl41RJJZyCDbN8/HrBxkv6drsOq6PD8YUoOOzJYmkBTuPh7yAfIw/8TWtNVgmsAhLhVOZUSTYM/lnHOTcetQSFUmkMCUglu9o2cHwUycWdSZfxEW7gPu0MSkmglJg2MaXuoLoEKYAuUrs4N873jTLxCiWtl4RPE4SoBrEevfA6ZIUnMH9o0rgusFbUY03em3ePGJDGG4YOM+YeDQOQsguIczSXc53MK1HOt4xpZ2baxbxLxOXPUdnZ2bPxeB3bFm08Pt+sMqaSznLLINBaM63zMQSWBbLbq7v93jBPUpZAQqlRyOd9Arp4Q8uSpWQfrGjGcKCpRTarMHqP2iEoJaaVsJ74J2VOH4zY9olmsSn3TelwcmfrGlWOlKNCrk6KSSD1FmI6xycwrRyKFwXY6d3QxarHqUutRzASqzgizhjHNbjSBTl2DgQdW/ddR+EkrYpbldigsz5+7FJ4UhgkLVZVQ90sf7fSAXaSnzqATZ0sFqvmAq1rRKRM5FETAFEe6oA2GhJ2uw+sWcdhOrR6qv4d4Gjj6I/N4WFO5fPMGzs7AKADkQycOQq6qmABsA5FwenhAuRNSlgogBaSygQVSyTZyDfMXLNCTxYVuVNcPZwQKgaWuH5TfYxa2aIEEivqqTDKRQNj5I59/FChn+7wo22sdFD+M4RE1FExIUl3B1Sf5SMo5LFeyZ/+qYG2WP3A/aO6nKszOTpA8pO0VSRMfuFdDj8Rhj/bdpy3C4pXstP0Ms9yj+6YqPs3iP0A/wC5P1juikjMQ4QdjvFPwjPNax2/ix+X0/dcTI9l5x96hA6lz5J+sE8D7JywodrMUoahIp8zc+TR0QRE1SmziTcNGPBVydtYx/8AlXyCI4Dh0qSmmUhKR0zPecz4xqAijBrsxzDPGiNIAA0WIuLjmJsrPPwUtfvoSrvSDGCf7OSFZAp/pP7F4LwoRaDuFNk0jPwuIQL/AOLSv1L80/SJJ9mJP858foINRWicCSBmLGx79ekR4bOSt+LnP+RWCRwCQkvQ/wDUSfQ2gklAFhlDBbxGZPALE7epYesSAaNlU973nvElWNChqoqVikhVJztoWvldmh2FAAlSVIScwPKIfgkbepi6qGRMBdtCx74FGlWnCIHwj5xMSUjJI8hFkKGigmhGHhjAms+LwqFhlpBA1OncdI5LiScKgmnEof8ASXW3igH5QC9qeOLnzVJCiJSSQlIyU1qju58oBRy8RJG81l+q9Pgey5GsDnvIvwH7rojxGU7Vv1ZTeqRD/wAQl/rHkfpHOw0YeEF1fg2cyui/iMr9Q8j9IMcKwSZ1xNQRqlJdXiPh744WOx9ieLy0tIUkJUollj4zcsrrtpF+HhjL+8sPaEDo4S6K7+my7P71hQ7/AG5hR2aC8lZTCTU99RptfeFMwyrsRdr3exfcwxcXBbeKkYsueY9AQPHLWGoGlYcOoO17WL33Lw34UlQJFmAzGcL8Sq7sG1Y65CGGJUzmzlgbMO8NAo6KQwpdwA79w9IsOHJLuLG1vIGIy5pyfmsbsxHSzxnmzwXL+DkPk1vMQI0W3DIAcAu2frF8Y8CXcjoMmy/7jZDUxslChRTiCqlVObFu/SAphWqgcvBKJJVQSXsQabhIfv5fUjrGYz8QwNJuSGYcuQB8z5JiRxE0V1OAAaSAL3YHL+VR/wBwikvB3BV7WObsQpo4aQ/uktYsXBd374vxeErL8uQBcbKCm7rRSlc6zkgVM7DIAEEhteYaMWjPLmziAQVFwC9IvYm9t7eULu7Un3t7C0DhpqdwzuB+kVFXL5tplGibhKlLJyUkJ1t72YyPvekYu2nM4JPvMwBBpqSTlqwUO+JGZNIPvXUQLMWZwcureA8Tu8kEOvcK38ASp1BBu7N/LTr3A/8AUasFJKEsS51PVgNe6MKZ00LSFE/ESkJewKQdHycjv1hTJk6zVOxewZ+d9NORt31hgga0kWuOlhF4UYsApfNWSdnAG+w7o2xaDYtUkUaSinGTKUKUzsklt2GUXRRji0tZ2STvkCYDshu68wOBlrWoGqu3LJAKSRZYlh1FTMTmLd0OeAOUUTkFKgXPMQlSaa0mkF2qSx1eOswmPkMpSpdJKqVLk1MSQ4BKSFOL+T2eM68PgxLKXnolrSkOy6AlZNJcpIAKnN++MJhb5L0TcfKDQzD6Arnl+zRZ0TkLcTCAlKnUZbVJAZ3vGLD8JUSKz2aSVOpQ92ilyobOpI8Y9ARhJCwOzxBcIAKkLRUUpIZyA4yALM7RnwSMElSEy5pJIVLQApTGtioAjV2LvYwHDt9lDe1ZqI1J+Wy43DcGu85VKCF0UcyphSwFIvYkjmZo3cP4elEwFUibUGKUqUWCnspS0JAAfQ7P0jopAwImKSAZi0PUVFawm+TrNL1aamC+DnIUh5SQlJLFgBcd1olHA33qqsT2lLRsHX6e/dUrXO/qYUSfr6mFGxcK1RiZale6LaxiBIOxHpGb2knzUAUqIQbFrX6nujmwo5uYofLlNUtsPZpnZnzV1XXVG988+sKs7naOWGJX+tX9xiK5yjmonvJiPHHJWDsZ96vHoupmTf1K8z9Yrw2JlqXT2iQfn0ByeOWhRHjnkrW9jM/ycV6VKQAGGUSUWgP7NYpS5TKflLBR+Iad7ZQQxZcUjMs/drl5eMammxa5crDG4tPgrEzh3ZZ2zyiyMKkF7AkByHe5AADk3bOJKmrDWfwYnodtfTrElVm5rY0IpG0Y5c1ZI2vptZugzMSCz2Y1URbe+/cIEZleiYCW+z3Q5IFrDSMaUMzOPdF33cgPo0OJq2HKb3Nu63lAjMrpk0JyAsL6AbAdekWSlgh4wMQGKWKlMbZA3se61smi2tbKASQGYdMxbc5efS4lmWxg+jxWucB10teKZEvN03fXTZnz1PiYQB5WyGVmzt6B/OBO1raICaHbw8s4qRNIS5F9BqTFCUqSAzuzF3LEkXD+OUCCVvhGMgUoqFjZ9O4Bz4k+Ua4EwV5hx+bNkrVJmpTS9SSmwUCGSbuCwtfJmuGjJN4mlSFVBZWaaLpCEUuzpSBUzlgbB49K4zgZM1DTkuNNCD/KRcRxeK9kkv8AlTCBssAnzDfKMEsMgPd1C9Fhe0MIWgTd0j0PosErjKEqcSyUpWZiJdgmogB1UpcszgPqYieOgIolywGWVgrJWBUkhXLZLuVZAAWs94vX7JzNFoP9w/aKv/i0/dH9x/8AWKi2bktgn7OOucepV8njkilKZktSkljMSAlIUoMQpJSQUlxkGGdnvGse2I7VJTKSlBICiXrpfcG7OTeM+H9kj8c0D+lL+pIg7wr2bwyMwqYvSu48Ei3m8WsbOfJY58R2aLq3HlrX/F0VXX1hQ3j6w0bl5/RZ+IzQlBdNT2pLMX3fIa+sclNwCwkrABS7cqgoAnIWPWOvxHD0zS6iq1gASB4tnmfOKJnBLgy19mbHlSQHBe4Cm3F9DFMjC4rfhMS2Eb6lcoMGspCgLKVSLi57s4nhcApdVwmlvecZmlhZne0dT/CCy6lpdTMQkillVWFTZt5ROXw+6mmllElaQxSSXexyisQrU7tHQ0uem8HAcCZUoPypQdGdiTdgX8IuGDQlRCEhdIAVUWJOhSDYpNjuw8yuLRhwpJJKlABCUpLu/QbubkxBWOlyQ6ZNJNTOUgkpNwSCbvprEsjQqjiZHgbnp/xN7PIUCSUlIPLkyS1xSCbZq6M0HhAiRNWqexyGx5CKfh3LkX/m7oLF2tnFzNAsE5JfZUniiYS4sbF9NiBr1jDKwM5KQkTAANgLPsSN3L9ekXrkTuVljLmtnfTa3fDvyUCwc1elOQOrktvm3qfKEnDAZM3cH7n2jLJw08KBVMBTZwwD5vp1Hl4xOTKmV80wFLGwAdyzHLv/AMwWkWDmFeqWFO+mXkC8Sky2f9gB8oxiRPt+YOthfLp3nxiUuRNAusE1vl8LFk5bteC0ZBzWmehynb5XF/IHzi54HHDzv9QeX9QfL+kt3jURFGGn6zRkMgNi/wAO7eUF+SeQcwibwngXicCtfZkqFSQXO5qQoGw/lO2cWdhPtzpyD9bDVrXCj4tBfkjKOaIGE8DlYaf/AKgH2Ls3fbrEuwnUtWKnd20ZgMt7+kO/JGUcwt7woowktQDLVUd8ouWpg5yhqB0QzHqdXQRmpLO1t4IiWhbkeP8A1E/w3UZAaiw3YwqVRbeqEwoInDruzWAsNfMeMVKk5snS1jffo8KlHKVjjThJgFmudd+kSOHsN7aADxyLw/Z8vXuyIzFvn0h0m0EFaX+3/wAQojV9uIUCuWXH4KtiFFKk3Da7A7h7+cYvwtKASsLTftHupVjZNnzOp2jRxnDTpiaZTN8V2J6DpHJTsOpJZQY+B+UZ5Xhp2XUwcPEZ+MfJFsTNRLT2ZKlpUamCkKpIaxbPI6h3y1hpuMk1TCkq57ApASUgXcENZ2BBzbOA7ROXJKiw9SB84o4q6XwrANSVsn4xJJJSFEqSSWpqSAxFrh7GK52NzoBSl3AKiWZz01JzfONGF4Gtfxyx/vBPkl4NYH2ZQkvMNZ2Zk/5ibWvdsqXzYaLc379FV7MYZavzVks1KBkCNS23+Y6IGElLBhlFeIllSSEqpNr+If0jU1uUUuJLJxX5tv0Vrw1UYpWEmhYJmukO4bPaHXglKCalOpK6gW0Lgp/tUU+USsqOUc1seMC8EqpakqYqKSOgASCPFoZOCmuXmlndhoHFvJx4w4w03l/MdgHtmQUuejgEf7oR18FId3YhQThZz/8Ame4s2xBPmHHjEl4WaT/5WHNZtwAPIgnxiMzh6u1MxKgC4OWgoBHjTn1iYw03/V/4/Lv9IjSkXeY9P2Vk2Qssy2ZJB6l0l/RQ/wB0QVImUsmYyqiSc7OSA3cwiAkTKg80Zg07hg4Y9x84rHDFhZUiYEuok2zBUtTf8h5Q0hXMeisXh5wSppjmlQGlzlf7zghLNg+bQP8Awk5k/m5M9s7+j3HlEzhZuk3fTcgjyAZupgCRo+IW94aqMasJMYATSC6i+eZdOewtFGJ4YtS6wsBVKQ7apEwP/wA/TrDsqIa3xKKPEZiHBG8UYSQtJNS6hZht4xphhRIpCZk3muGIs41PXpEvxJayi75bDxjZiMKF9DvGCbg1DR+6BUkELSMUrMXFtCCX/wCokMWXZn3ZzA4kje3faHTMI1zhWlnRKXin0DHIk5+mfSHVNcMzbvA3tizdXyDxKVMVU9zvDtSD1v8AvSFDP92hQKxAvaMLBSXNB00f/r5QFjscYpNKqg4YkjcD7Ec5O4aoEt7oClOQUsAzhla3EcjGwHPmbrfRdnBYhuTK7Suqwwo1fgFFqSlWeRyYAm+WoyMQOFIpqKUu7Odt23Nh3Rh4buS3CVh8VQ0bcDxWZLIYun9JuPDaM6JBJbLIdSTkwzi2dgykX2qZmLOBk+5ESYJG95qjIY3d1y7TDTQtIUnIhxFsB+AzCE9mWNNwz2B0V1+9ILiPQRPztBXnpWZHkJ4UKFFirUXgevBTCokTVAHIbcxNr7FvsNLE8PKlKPaLTUkBgSySPiF/SFLwJSSRMUXADFyARmRexMQNnwVraA0PRQOAX/qq/wCWxG+9/CEvBTCEjtVWCwc71M2ukMnhqgR+auzWJJdg175E3iSOHEN+assADc3bN76+kKvJSzD83RLEcOKyOduVIdrulQW4vuIj+AmO/bKyZmtn3xJHD1Cl5qy2bvflpL33c957oZHDVAAGass2puxBOurEeOsFeSM3+3RMrh69Jyh72+rtro48oIy7ADPrvGGXgFD/AO1ZNNL3tm6mdqr59BnEZ3DlKf8AOWnPJ7OAN+h/uPRmNPBRJB0LuiJwoZIh4mqkooxWKTLSVLLAfdouMch7VTFKmU/CkBm3Icv1aISPyi1ow0PFkDSaCnjfadZtKSEjdVz5ZD1gXN4pOVnNX4Fvk0YzCjE6Rx3K9DHhomDutCmZqneovu5eJfiF/rV/cfrFUXysJMV7qFHuSYjqrHBg1dSh26v1K/uP1gpwHiE0LCASpKswS7dRtGWTwmaVBJTTZ3VYAbmDXAlS0AJtWSQSxBJFyPB28Itja7NrosWLkiEZDQD+nmjFHf6Qok3T0EKNq8+ql9kT+ZS+lQ8cz4+UNMwUle17cqiPQFjFWOwpVSpNykgs7VM9na2Z8z3wBTigZi+VICrX5aGyuk5Oz7tGKeUMdTmjVbYIi8W1x0XQL4Mn4SUgppIsQR46xWjg7FBqSSgMHRns7KzG8Cu2praYSlIHKlZDqLBRS4uAflDy5qxLJrCibqAYKAtzAvbZm1iriRE/h6q3hygfi6IuvhZJermsylcxTS7Nuz6vEpnDnLqWfeChbItu753beMMqbQaVqpUQlSVkqu1yFCogZEG4zjBicclbqUz3ICg+YFuXQEH3tCIbpYmjbqoNilcd9Pkj/DUISVJSuoi6rh3LvlGuZPSn3lAWe50DAnzI8xA3gSq3XfJKGIAHKHLNo5jTjuHiYQSSGSU26lCv/wADzjVCbYCFmkaBIQ4ra8J4Gr4W6ae1WO7W6TfrZn2JizEcOCi9agWAsdgoP41D+0RbZ5KGVvPot0NGBfDXSlNagxJcZnoYf+HFwe0X+2VOXr3uYLPJGVvNb4aBy+FPbtF5JD68pd+86mLlYI0tWr3irvezdzEwWeSMrea2QoHK4SP9SZYgi97E2O4Yt/mJSOHUqBrUWqt/U/ye3dBZ5Iyt59FvhQNTwssXmKPu/wDEkjzBvvDq4W/xr7wbi4NvJvGCzyRTefREXhPGAcNuDWrN87Zvl6dzbCIzeFglRC1iovnk6VJLeb+Ags8kZW8+iIkwIxXCgZhIcFXMWIBcEEXKSc+sXyeHUkc6ixdjrYC/k/fFHEau1S03syaUpdLgvUT0vbxSN4TttVZFYd3Ss03h08lyoh2DoYksw5nIAfmNtTGefg1qU8ySSoBLKQmxY3Ck1MXF38I3zcTiUrpoSoEslTaC6ipjY7CK53EJzGimoGkpUlqyz8l7/eUVkBamPkFVSzz+GKXcodSkgktSEqCrCxJApLFthrG3D4RZASUGWkCkiuoEZ8pCqkuXGtoqmcQWoqKFpACKmBQWILFyTYa5ZbRVO4lNSgBSg9BKqaQpK9ApJfluLiDujVI8VwA06qY4WqgiatCXqc2PKSC1wDndwRFtElKUgr7RSRysXIbJ6cg+qoDpmspRMxJUBLLzLlTczIIenbWCHCJKlK7VwEkGwJ5iffsQGBUHtt5jSCdFKVjmtJcdPTVF2O3oIUSbp6QouXOVOLwxmIIrKNyP36Rx+P7OUWM6Ur+lQJ8QIXt+mYFINSuyUGZ+UKD5jJyPkY5COXi8rnURqF6XsvAkxCTPofCv1XTpxSDktPmISsUgfGnzEcxDxi4QXV+DbzXRnHS/1j5/KDHA8HLn3E1JAzSk8/iDlHCRKTNUlQUglKgXBFiO6JxsY11uFqubAlzCGOor2mRKCUhKQwGQiyBfs3xBU+Qlawy7hQ6jVjk9j4wUjutIIFLxcjHMeWu3CaFDwokoKqXMBdi7Fj0O3rGXE8OCiTWpLkGx2BH7+kJfDwX5lB1FTBsyKdtBl1vtDSOGhKqgpRszEgjJts+vfvETqrBTdQU8nh9IIrUXTS799+++fSIyuGtV+YslSSl3Zne4az39BFauDoYCpYYNn0AfLo/eTvF0/ABSiStQfQEMLKTa2yvQQq8lIu/26JI4e1XOvmfXJ722bLuaIK4Y5vMXkbPa738Ht3CLJ2ASqlyXSGBtuk7fyt4mIyOGpQlgpWaS5Z+XLTpBXklm8b6Jk8NYuFqzcA30b78YIAQNHCU2ZS7EHMXYNcN9sIsVw8FKU1KZNWudQIva7PbuhhJxB3PRb4UQlSwkADIBonElWmMBvaHhhmpqQ9acg5YjVhkD9INRRjcSJaCpWQ9egiL6ym1ZC9zHgs3XD/xKeksVrcaKJ9XhTeLzlFyu4DZJyOenQRp4hxNc33mCf0gfvnGCgRyHYsA0LpejYxpFvYAVSVEknU5+OcMDF/ZjaHSGyiBxQ5K/ME0nBTF+6hR7gfnlHScE4TMlAqWpnHuC47yd+6AkvGTE5LV/cflBjhfGlqIQsVE5EWOWujRow+JjLgDdrnY3jOYQKrqjDfbQobs/tjDR1Fwlk4vNlhFM1NQWQkJZ3J+TZvpHAzOAmtY7WSlI5gorLFKqykhgX5UKPhHc8UMg1InTCipJB0BTmoOUkHqBlaB0zB4fkQcTNTSsFJU4AKQ4AqTSOU5bHrGWZgedV18BiHQM7t6+Vj5rl8T7OzEgkKRMYILS6lEpW5SoW92xudopw/ByQStQRyoKbPUVhRQnOxIST5R32KwEhQWTOKZfvTAlYCS4bnIvSdna5irCfgyVIStRrSCRVMApl2DEMAAzZ3aKjhm3+62DtaXJ4k/Lb9Fx8jhSUAiaCqaQgpQ9KUhQqPaKLUqYGz7QU4fwYrBQJASFG80MtgMxLUVbhNzpV0EF+GcSwab4eVqEhVKUlRbJJWayw0EW4fjs2esokyilnClzAfyz8IUm2YYhjkYk2NgVU2LxD70rnZqvpf8A1a+AcPErtDkpajUNHBJ8+byaDAgF7PLU6wqYJtzWoAgJWCxAfcNlokHWDojUysui4+IviHMbTwoUKJqlD8RwmWsqUoXUkJPVsj3jeHl8LQklSXBICSbXA8MyMz1jbMmBIJJYC5O0VycUhYdKgR/lvnEcoVmd9bmliTwWWCCHDM2WgbaHRweWGsbADvbfd9Y3mYNxC7UbiDKEcR/MrCjhCBSea2Tn+Wkva7j5neIy+DSwwuQGzI+EhQ03HqYIdqNxCM1IzI84MrUcR/NYZfCUJFqvdCHcPTewIGrm8RncGQp3qu+RAzAByGw9TuY39qNx5iJJWDkX7oMoRxH72nAh4UKJKtMYCe0MxwJeTlJdiXuRZs2tbrBswJn8QlKXQtPKCRUoctQzY9L3ijEUW5SatXYew/MBdLmpGEKruALAlTgOSwDtnC/CLcil2bK+eTNm8dYnh8t3SSL1cps+hbKKsTwiq3aKAtZk6ZMwDZnzjnnAGl0R2hrrouWm4Zac0nJy12u12yvaF+HVtpVdhY5G8dFM4SsBQlqABNrqSQA/K4dw6iYb+EqMwrUlJcBnVVSWGikse4xA4J17FWDHNrcLnEyib5DckAeBOcHeC0o5FJpXvvm19MjbpF8rhZSsKpSSSXFgllMCwB2Bt1iSuHLcLJRUHclzURZKjbMB8mvFsGHdG7NWqpxGJbK3Lei3t9sfrCiL9PQwo6i5aF+0HDDOSko95Bekuyg4JBYjYa/UcZiOJpU3aGYtYmOpKgBLA91fLUolTBnfrnc+g47C9pLWkzFSw11JIBHidI86xXA2URLmBadCUlL+F4w4t2Q3zXd7JLHAtkO238qcji6EgcpVSFoQkkAISskqNkl13a7gWziE7jppQmWgIoC0gnnNKlBQArdiGFxqNMooPCF7p9fpCHCF7p8z9IxfEHmuyIcLdnVFJftKgFP5FSU3ShSk0pV+pDI5cza4y2ijFe1eIWSEK7MK0QEvfY0v5XiqVwYfEo+FvnBTho7AvLAB3IBPmRbwh/FE6Eqh0eFZqxmY+e3W/sj3sXwYyZVcwETFuS5Nk6AjJ9TreOkEc9gPaK4E0AfzDTvH7x0IMdPDyMc3ueC8zjBKZS6Tcp4UYsRjgksA59IzKxy9wPD6xfaxl4CJT5QUkpORDGMn8KluCHBAADHY1Dxe8Zvxi/1eg+kOMcvceULQoE1bK4cHl5B70vc3panyb6vClcHlpyfXV888+6IDiCth6/WLZfER8Q8oKClxzzSlcKQnKqzG5e4TQD5GG/hMtmY7Z/ylH/8AJbwG0bZc0KDgvEnh0FLiO5odM4LKOYOpzPxM/wAh67xpw2DSgkpdzm/eT81GKcXxiRLsuahJ2qD+QvA6b7ZYRPxqV/ShX7gRAujbuQr2w4iQd1riPkV0EKOXPt1hv0zf7R/7Qw9u8P8Apm/2p/8AaFx4/wAwU/6fif8AzK6gxznHSZdQCRRMu97K1sbAnufyjVgvajDTSyZgBOi3T87esE8RIStJSoODEJWiVlNKgwOw8n9xpHlsuUw2LQFB3CGIa5IdrOcg+RF4twGLUXCK6iXDKcM4sKjo79Wh+KcHEsVCYkDQLLHw3gOlXWOU4yxGnBdZkcczbaj54hNSkkzAwUUJ5QayM3INu+HVjpwSgEkFVwqxHQEUkhzYfvAB+sWCeoZKVm+ZzGvfCGKdzPqkcGPL0XSy8coAkqJKCe0SqhwN00gPp6w2GqmEKK1U7AkJUQVPY3Zgmz6xzK5hJckkm1yXMHeCYOcnmNkG9JzPcNI0wTukeBRr3us0+GETC6wD72Rn7yMKGf7vCjqrlIZ7QTCJYSPiUH6hsvMCOajt5ksKsdfD/qBuH4StDs3vDmqY0i7CxGf7xzMXhnPfmC6eExTY4y07rm3hnjo8Rw6YKqZQJNN6ktbOzCxtbpFc/CTOaqXWoBkqpBSbubA8uwjIcI4fwtgxjTy9UBAiSJZJYCDYwSitNlhFASwSQx1SW0e5IiQ4YQQQhwFAiW5Y2a5Xa59IBhXIOMagipBGdvsbaXEdTwzGEyglQIUkAX1tY+ny3iqbw1Sj7qQAQLn3kC4SRcZsOoizCSBLcTCCpVyQPR9hpG3DQOjfpssGLxDZY9atZyn774dSSMwRBQYUOCCzeMROGIAZi27/AFMdClysiGQ0bzIW1w4JuA2W/WILl+9ysdLHL6wqUcqxwnjWZFhvbQAeMSQgAF+5tA+Xf/mCkZSqcDMZY62jjPaj2kmTpikS1FMpJKbFitsyojTYbR2k3lCiXsD6C6ne2u2cefT+GpKph7QIpYlKs0VMDUbXcnlAJGWcZsUXZQAu72I2LO50g228UIAh4KTeATRRdBC01A1pADAqIVVkQkOdLi94uPsxNtzySCVBwt7pDlNk+8z26Rg4T+S9R8ZB+YILCjXh+HLURakVBJJBsSCrLM8oJjXI4MK/zJiexCgkzUEKqcEigC5y2LeEIRuPgpOxMTdyhBjr/Y3jsxIXKVzJCSpBJNiPgFrg6DRoxYbhyApJOHmqTmATUpabXKUUlNiDre3cWl+zxNNXKCVTAEgpSk8vInmcgMwdIsSQY0Qxva6wuZjsVBKzI8fbpRWDFz1LUVLJqO+nQbCKY6LG4CkKCpdVV6gm6DrerLvO/jhXgEsQQZa7UAqCkrct71m8TFroys8WKjygDRDHho1nh6gkkkODTS/NmA+zORd9YhKwa1FSQLpBKgSAzWOe0V5DyWgSsIu1njbwubMC0plqIcs2jauMsoU7hM5AJVLLC5IILd7GDnAJIQkBSCmYp7qZ1Bzltll0eLI2HNros2KxDBESKd6IvQPt4US+8zCjavOIVxKaEqKqyhaEun+YbUn7tEsPxOYVITyFSnycjoXswsXzi7ieAE0bEZH70jnZ+DmJLFJ6Ncekc2d0sb7ANFdLDsilZROo5o4jjKnW/ZmmzAkE7m+g8TE08ZUXHZhxc86WY5MdSdoycJ4WXrmjuBzvmT9Iz8RkTk1i6kKIJIG2TgZMBBnmazObS4cDpMgpEE8bNJVSzlkuk0noVOwOvdGjD45anyKgxopIsSHIVUx1bugFhkzligDlyukAB8y7Z9c4K4/h6ilJQfzEBnDJfubLpEopJXtza6fRKWKJjsumv1pQxPESpylZADkhJSLM494OC9tbw+BxIPMwIYBQckuXPMVZ5CA8nh0xampI3KrAeefhHS4TCJlooTd/eP6jBh3SvfmcKCWKZEyPK02fe6qlzmFiR0ewvp0jQrFEKaq27Bu6M68KRkYqTLJLARv1XJ1C3jGG1gXsGOo74f8AG3Yht7v5NFa0qYEF1D1eMqJik2HyhqRJCIpxTlm7r591omZ42u7NGOQgkXAAd9fDwiGJrd77Aj9+sCdmrV07EVJUGF0mxLuDvbrAXC4TDBZVWqVMqNpikEgqFXLWDmFOb63vBKQkqLnLUbjZtox4zgv5KkSiyiUqcnOj3A5dmYaaNrFbxetLThZKsEkX71WL+FyUpWj8ZLZVT1dm7rsS9Tvp4QVlcDUlCQma0xIIKwjMm1YSVNWziou7xy04zKVSplcsBBSEJlrmFeRICigAOoE1Ofe6AwV9neDlPMUUAhBbmC0qY1hJd0pJIfWzXiphs0AulOC1mYv6DX7fqtYwOHlKCl4g1JWVmpaQFLUFINQI1DikNlDTsJg5c1KJilLmZpQVLUzg3pHKA3pA/i3D+xE4pkqmCYQsBIDJUCPeA5snJIN6iLRm4bOVNqJkK7RZKV/lmkoLghS1qdJZSg4vlmzQi6jlpDYy5hkzmvmB7G6Nz/aLDyXSmWagHCUpSCWNLZu9jbO0ZeKYvEKKVK7OUikrQCVVqIZwqwuAWZs94JqwHZy0iSlJVL/8QmOoJLNm9i2vWOPxUjF4meTOQpJQkkABgANEnUnvMOQubp9ksLHFIS4UK3JNn6D+V2S+JqlUiegXBJUh6baX16dYadNw0xFSwybczEZsRdPh6Rn4T2y0BM5IoDNUOctl3NuQ8W4+SEqrpJJFKixXy5tS+b6xbrVrKWsa/L48wdFYcFKKS008+SlKSosC7JJubtrD/wAOUaqZgUhblQI1OqSMrsdcoFYJQUtKBKVQhRKSxYWOYVbO7hshaCeHwBQhkk1E1KuwP8tmYNqAN+kJuvgiS2aF32UZ/CVFbgpKSkhVTuskEEqYfKFL4WuoqmFJOafeNJGqXydhaBqpC+0SFFyylNNJKMyKQd216xpweCUopKklCQA6bCopyNla692ucA32UnW1v4xtyRev7cwom/25hRasKQ+nzhD784UKBJL79YX36woUCEvv1hH6/OFChoSV9fnC38fmIUKBCR18YStfGFChISV9YX+flChQIS+/SEfvyhQoEJ/r+0MnT70hQoaE6NPCGTp4QoUJCdP0hbeEKFAhMn6fMw4+nzhQoaE3+PnCH35woUJCc/X5wx+vzhQoEJ/8/MQx+sKFAhWQoUKBN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528" y="3717032"/>
            <a:ext cx="3024336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528" y="1268761"/>
            <a:ext cx="2808312" cy="2168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0" y="6642556"/>
            <a:ext cx="48429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Source: </a:t>
            </a:r>
            <a:r>
              <a:rPr lang="en-US" sz="800" dirty="0" smtClean="0">
                <a:hlinkClick r:id="rId6"/>
              </a:rPr>
              <a:t>http://thelodown.com/fashion/6-minute-workout</a:t>
            </a:r>
            <a:r>
              <a:rPr lang="en-US" sz="800" dirty="0" smtClean="0"/>
              <a:t>, http://shoppingkim.com/kims-6-target-trip-72814/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23137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251520" y="1628800"/>
            <a:ext cx="8424936" cy="360040"/>
          </a:xfrm>
          <a:prstGeom prst="rect">
            <a:avLst/>
          </a:prstGeom>
          <a:solidFill>
            <a:srgbClr val="88C0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51520" y="1556792"/>
            <a:ext cx="525658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GB" sz="2000" b="1" dirty="0" smtClean="0">
                <a:solidFill>
                  <a:schemeClr val="bg1"/>
                </a:solidFill>
                <a:latin typeface="Gill Sans Light"/>
                <a:cs typeface="Gill Sans Light"/>
              </a:rPr>
              <a:t>How to Monetize Product Reviews</a:t>
            </a:r>
            <a:endParaRPr lang="en-GB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Gill Sans Light"/>
              <a:cs typeface="Gill Sans Light"/>
            </a:endParaRPr>
          </a:p>
          <a:p>
            <a:pPr marL="228600" indent="-228600">
              <a:lnSpc>
                <a:spcPct val="130000"/>
              </a:lnSpc>
              <a:buFont typeface="Arial" pitchFamily="34" charset="0"/>
              <a:buChar char="•"/>
            </a:pPr>
            <a:endParaRPr lang="en-GB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Gill Sans Light"/>
              <a:cs typeface="Gill Sans Light"/>
            </a:endParaRPr>
          </a:p>
          <a:p>
            <a:pPr marL="228600" indent="-228600">
              <a:lnSpc>
                <a:spcPct val="130000"/>
              </a:lnSpc>
            </a:pPr>
            <a:endParaRPr lang="en-GB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Gill Sans Light"/>
              <a:cs typeface="Gill Sans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4192" y="226740"/>
            <a:ext cx="9098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800" b="1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/>
                <a:cs typeface="Source Sans Pro Black"/>
              </a:rPr>
              <a:t>Technical Elements</a:t>
            </a:r>
            <a:endParaRPr lang="en-MY" sz="4800" b="1" spc="-300" dirty="0">
              <a:solidFill>
                <a:schemeClr val="tx1">
                  <a:lumMod val="75000"/>
                  <a:lumOff val="25000"/>
                </a:schemeClr>
              </a:solidFill>
              <a:latin typeface="Source Sans Pro Black"/>
              <a:cs typeface="Source Sans Pro Black"/>
            </a:endParaRPr>
          </a:p>
        </p:txBody>
      </p:sp>
      <p:sp>
        <p:nvSpPr>
          <p:cNvPr id="9" name="Oval 8"/>
          <p:cNvSpPr/>
          <p:nvPr/>
        </p:nvSpPr>
        <p:spPr>
          <a:xfrm>
            <a:off x="179512" y="332656"/>
            <a:ext cx="648072" cy="648072"/>
          </a:xfrm>
          <a:prstGeom prst="ellipse">
            <a:avLst/>
          </a:prstGeom>
          <a:solidFill>
            <a:srgbClr val="88C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Source Sans Pro Light" panose="020B0403030403020204" pitchFamily="34" charset="0"/>
              </a:rPr>
              <a:t>03</a:t>
            </a:r>
            <a:endParaRPr lang="en-US" sz="1600" dirty="0">
              <a:latin typeface="Source Sans Pro Light" panose="020B0403030403020204" pitchFamily="34" charset="0"/>
            </a:endParaRPr>
          </a:p>
        </p:txBody>
      </p:sp>
      <p:sp>
        <p:nvSpPr>
          <p:cNvPr id="11" name="Footer Placeholder 1"/>
          <p:cNvSpPr txBox="1">
            <a:spLocks/>
          </p:cNvSpPr>
          <p:nvPr/>
        </p:nvSpPr>
        <p:spPr>
          <a:xfrm>
            <a:off x="5580112" y="630932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460828" y="6347420"/>
            <a:ext cx="1815480" cy="288031"/>
          </a:xfrm>
        </p:spPr>
        <p:txBody>
          <a:bodyPr anchor="t"/>
          <a:lstStyle/>
          <a:p>
            <a:pPr algn="l"/>
            <a:r>
              <a:rPr lang="en-US" sz="1100" dirty="0" smtClean="0">
                <a:solidFill>
                  <a:srgbClr val="538E00"/>
                </a:solidFill>
              </a:rPr>
              <a:t>Reach. Engage. Convert.                                                                                                                              </a:t>
            </a:r>
            <a:endParaRPr lang="en-US" sz="1100" dirty="0"/>
          </a:p>
          <a:p>
            <a:pPr algn="r"/>
            <a:endParaRPr lang="en-US" sz="1100" dirty="0"/>
          </a:p>
        </p:txBody>
      </p:sp>
      <p:pic>
        <p:nvPicPr>
          <p:cNvPr id="14" name="Picture 13" descr="Screen Shot 2013-11-11 at 11.36.27 A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4248" y="6309320"/>
            <a:ext cx="742388" cy="366985"/>
          </a:xfrm>
          <a:prstGeom prst="rect">
            <a:avLst/>
          </a:prstGeom>
        </p:spPr>
      </p:pic>
      <p:sp>
        <p:nvSpPr>
          <p:cNvPr id="253956" name="AutoShape 4" descr="data:image/jpeg;base64,/9j/4AAQSkZJRgABAQAAAQABAAD/2wCEAAkGBxQTEhQUEhQWFhUXGBcXFxgXGBgaGhYcGB0XGBcbFxwZHCggHB0lHBgXITIhJSkrLy4uFx8zODMsNygtLisBCgoKDg0OGxAQGywlICQvLCwtMDgvLywsLCwsLCwsLCwsLywsLTQsLCwsLC8sLSwsLCwsLCwsLCwtLC8sLCwsLP/AABEIAOEA4QMBIgACEQEDEQH/xAAbAAABBQEBAAAAAAAAAAAAAAAFAAECAwQGB//EAD8QAAECBAQDBQYEBQQCAwEAAAECEQADEiEEMUFRBSJhE3GBkaEGMkKx0fAUI1LBFWJykuFTgqLxM9IWQ8Ky/8QAGgEAAgMBAQAAAAAAAAAAAAAAAAECAwQFBv/EADQRAAEEAAQDBgQFBQEAAAAAAAEAAgMRBBIhMRNRoQUiQWGR8BRxgbEyUsHh8RUjQmLRU//aAAwDAQACEQMRAD8A7r2h42nDIBapanpS+2ZPQf4jjl+12KKnqSBsEhvW/rBn2pwYmzi6JilhCaQlmKeYqLm1jmM7iBCuAIJCkTj2RCjXQpQBQUpUCQwYlRYjNowTOlLu6dF6LAR4RkQMosnmLXS+zftIMQ6FgImAPb3VDUh8m2+wI4x7ZKqKcOwSLVkOVdQMgIzf/GEluznKUSFsOyUCVIAJSxIZ3zNvOB+G4KskVulNakqZlKFCa1EAFiw65xF0k2UN6q2LC4DiOkux+U3p67ohw/2ynJI7VpidbBKh3EW9I6fivtDLlSUzE85WPyxk/U7Afd44+RwVCVhU5RMmopSUhQXMATUClLG25jVg8AAtJ/DBTXCQsLJFi60ldiAct3eHG+UAgqOJw+Dc8OaNt60B8tSNedIn7Pe0kyaqZ2qbBNSaARcMKb2Lu9zZj4HOG4+vlVZTBT5OC+jlsjArA8EpWhczlAKpjgUBJsVJSyvdYNdPukwXHDkzJaSk0nNwASCQyhl1Iu/nGiLOBquZivhy45BQPoEP4lxiYD+Ug0/rKSQeo0aMWG9oJiTzssdwB8CILfwlaDXLJK31IIU7gukhIFm10jHh8CQtLySFEMoLSVIckuoG92a2UI57u1bGcNkrKD90RxfFkIliYOar3Rv37NAFfHpxLhQHQJDesTXw9ApJqSAVhRpJAZXISCxYjbaN0yTJCVKEuWUgg1OWoIDBO6ze0Di93jSI24eL/HMSreD8Z7Q0LACtCMlf5jNxHjyqiiSAdKs3P8o+3ilpSQVUJJUlLJFRpBSKiKgxUDleLZ+GmCkJQFB3JSggF8rFgltwYMzqq0hFCJM2XTkdrRlc8gILEOHUDmMnHSJrxApca6fWI4TBmgBzZwxzZyA7as3SLpWGI2zuXudBpF4XIdYcaWE4lW8X4fEuWV5xavDquyRdruPoIiuSq7pqOQLAvr4Q1AZgqp2JLsnziCMQp9+jRo7AuMwGa1u8QjhToLWsHu3fAjvJ1zwA+u0Swxf3je7NYNDrw5OgG3ccxFWIwyqSxAOYzZhpa7GETQtTbZIBWHAcXC1lCg1zSd+h6tFXEuMlJKZbWsVHfpGZfDFVJrTSC7kB2Zzobvk8RVgEGhiEOzgqBtfQ3fLOOWZZ8mXx6rrNiw+fN4cvBRk8bmg3IUNmA8mgyriaBK7TwbV9oAy8GFDkVzEixDC5bPVrksNIrXhWDlaWqYMXfc20FvOK48RMwG9VbJh4JCK0+i0zeNTSbEJGwA/eN3C+MVGiYznIjXodoDTMMUm7gZglJDjo+cX/AIBQpN7lg4ALhja+136RGOacPuyealLDhyyqA5Lq2+2MKIufsGFHatcWlXPkIV7wBtfS3eMoATMPgRLVyzRLUkOoCYU0ksCCXZL/AFjL7b8TUkpk0mkiolyHzDdWzbqIAjiiClXaCYeUJQlNKEhgAKqc02dgALneMsszc1aLs4PAymMSWaPI+/2XcScLhpiUolznITQ6Jie0KUkFioCqzDaMyJmAkkKC7y1G6SsstTgvTYqNJd3yjkZfE5bUlJoIlmYkMkTFo7klkkuT+0XK9oE/nNKvNAJFRpCgQxpsKWSLEOdS0R47fJXf02ayO9XzA9ff3XVThgZU4SzLCppuxCltZ3JWWFhm9hFmJ9p5UvlTLWS3KBRzMaaRSo3zt0jksL7QJCVFaSJiiXKEIpKT8Kg4tdXW+eka5ntVLQlCZGHACPd7TmpIyKeZxDE7a0IH0UXdnSFwDmud9dP4RjiWLnKoXNEtEoh0odVajaoK5dEVaZl3jRgkImoKpKuymkusBRue4qyMcxg8VPx+KlBSikJcugNQNSHe5sL7wW4lwCYgkoFaNGzA6j6Q2vLrcBYSfh2R1E5wa7fy+RvdGUTMQkArdTq91ISaQdzSbDd4WH4jNdQVQqx7NSWAUQ+bm4yenKOYRj5iQUhZAyI+rxHEYtawAsuBlYfsIfGHhaj8ASdaXWSuKTKpaVSxzh7VBsz8QuW0F4UzjQYFMsqCna4DU+9UPhYmOVTjpgyWcgM9EuwfPUwl41RJJZyCDbN8/HrBxkv6drsOq6PD8YUoOOzJYmkBTuPh7yAfIw/8TWtNVgmsAhLhVOZUSTYM/lnHOTcetQSFUmkMCUglu9o2cHwUycWdSZfxEW7gPu0MSkmglJg2MaXuoLoEKYAuUrs4N873jTLxCiWtl4RPE4SoBrEevfA6ZIUnMH9o0rgusFbUY03em3ePGJDGG4YOM+YeDQOQsguIczSXc53MK1HOt4xpZ2baxbxLxOXPUdnZ2bPxeB3bFm08Pt+sMqaSznLLINBaM63zMQSWBbLbq7v93jBPUpZAQqlRyOd9Arp4Q8uSpWQfrGjGcKCpRTarMHqP2iEoJaaVsJ74J2VOH4zY9olmsSn3TelwcmfrGlWOlKNCrk6KSSD1FmI6xycwrRyKFwXY6d3QxarHqUutRzASqzgizhjHNbjSBTl2DgQdW/ddR+EkrYpbldigsz5+7FJ4UhgkLVZVQ90sf7fSAXaSnzqATZ0sFqvmAq1rRKRM5FETAFEe6oA2GhJ2uw+sWcdhOrR6qv4d4Gjj6I/N4WFO5fPMGzs7AKADkQycOQq6qmABsA5FwenhAuRNSlgogBaSygQVSyTZyDfMXLNCTxYVuVNcPZwQKgaWuH5TfYxa2aIEEivqqTDKRQNj5I59/FChn+7wo22sdFD+M4RE1FExIUl3B1Sf5SMo5LFeyZ/+qYG2WP3A/aO6nKszOTpA8pO0VSRMfuFdDj8Rhj/bdpy3C4pXstP0Ms9yj+6YqPs3iP0A/wC5P1juikjMQ4QdjvFPwjPNax2/ix+X0/dcTI9l5x96hA6lz5J+sE8D7JywodrMUoahIp8zc+TR0QRE1SmziTcNGPBVydtYx/8AlXyCI4Dh0qSmmUhKR0zPecz4xqAijBrsxzDPGiNIAA0WIuLjmJsrPPwUtfvoSrvSDGCf7OSFZAp/pP7F4LwoRaDuFNk0jPwuIQL/AOLSv1L80/SJJ9mJP858foINRWicCSBmLGx79ekR4bOSt+LnP+RWCRwCQkvQ/wDUSfQ2gklAFhlDBbxGZPALE7epYesSAaNlU973nvElWNChqoqVikhVJztoWvldmh2FAAlSVIScwPKIfgkbepi6qGRMBdtCx74FGlWnCIHwj5xMSUjJI8hFkKGigmhGHhjAms+LwqFhlpBA1OncdI5LiScKgmnEof8ASXW3igH5QC9qeOLnzVJCiJSSQlIyU1qju58oBRy8RJG81l+q9Pgey5GsDnvIvwH7rojxGU7Vv1ZTeqRD/wAQl/rHkfpHOw0YeEF1fg2cyui/iMr9Q8j9IMcKwSZ1xNQRqlJdXiPh744WOx9ieLy0tIUkJUollj4zcsrrtpF+HhjL+8sPaEDo4S6K7+my7P71hQ7/AG5hR2aC8lZTCTU99RptfeFMwyrsRdr3exfcwxcXBbeKkYsueY9AQPHLWGoGlYcOoO17WL33Lw34UlQJFmAzGcL8Sq7sG1Y65CGGJUzmzlgbMO8NAo6KQwpdwA79w9IsOHJLuLG1vIGIy5pyfmsbsxHSzxnmzwXL+DkPk1vMQI0W3DIAcAu2frF8Y8CXcjoMmy/7jZDUxslChRTiCqlVObFu/SAphWqgcvBKJJVQSXsQabhIfv5fUjrGYz8QwNJuSGYcuQB8z5JiRxE0V1OAAaSAL3YHL+VR/wBwikvB3BV7WObsQpo4aQ/uktYsXBd374vxeErL8uQBcbKCm7rRSlc6zkgVM7DIAEEhteYaMWjPLmziAQVFwC9IvYm9t7eULu7Un3t7C0DhpqdwzuB+kVFXL5tplGibhKlLJyUkJ1t72YyPvekYu2nM4JPvMwBBpqSTlqwUO+JGZNIPvXUQLMWZwcureA8Tu8kEOvcK38ASp1BBu7N/LTr3A/8AUasFJKEsS51PVgNe6MKZ00LSFE/ESkJewKQdHycjv1hTJk6zVOxewZ+d9NORt31hgga0kWuOlhF4UYsApfNWSdnAG+w7o2xaDYtUkUaSinGTKUKUzsklt2GUXRRji0tZ2STvkCYDshu68wOBlrWoGqu3LJAKSRZYlh1FTMTmLd0OeAOUUTkFKgXPMQlSaa0mkF2qSx1eOswmPkMpSpdJKqVLk1MSQ4BKSFOL+T2eM68PgxLKXnolrSkOy6AlZNJcpIAKnN++MJhb5L0TcfKDQzD6Arnl+zRZ0TkLcTCAlKnUZbVJAZ3vGLD8JUSKz2aSVOpQ92ilyobOpI8Y9ARhJCwOzxBcIAKkLRUUpIZyA4yALM7RnwSMElSEy5pJIVLQApTGtioAjV2LvYwHDt9lDe1ZqI1J+Wy43DcGu85VKCF0UcyphSwFIvYkjmZo3cP4elEwFUibUGKUqUWCnspS0JAAfQ7P0jopAwImKSAZi0PUVFawm+TrNL1aamC+DnIUh5SQlJLFgBcd1olHA33qqsT2lLRsHX6e/dUrXO/qYUSfr6mFGxcK1RiZale6LaxiBIOxHpGb2knzUAUqIQbFrX6nujmwo5uYofLlNUtsPZpnZnzV1XXVG988+sKs7naOWGJX+tX9xiK5yjmonvJiPHHJWDsZ96vHoupmTf1K8z9Yrw2JlqXT2iQfn0ByeOWhRHjnkrW9jM/ycV6VKQAGGUSUWgP7NYpS5TKflLBR+Iad7ZQQxZcUjMs/drl5eMammxa5crDG4tPgrEzh3ZZ2zyiyMKkF7AkByHe5AADk3bOJKmrDWfwYnodtfTrElVm5rY0IpG0Y5c1ZI2vptZugzMSCz2Y1URbe+/cIEZleiYCW+z3Q5IFrDSMaUMzOPdF33cgPo0OJq2HKb3Nu63lAjMrpk0JyAsL6AbAdekWSlgh4wMQGKWKlMbZA3se61smi2tbKASQGYdMxbc5efS4lmWxg+jxWucB10teKZEvN03fXTZnz1PiYQB5WyGVmzt6B/OBO1raICaHbw8s4qRNIS5F9BqTFCUqSAzuzF3LEkXD+OUCCVvhGMgUoqFjZ9O4Bz4k+Ua4EwV5hx+bNkrVJmpTS9SSmwUCGSbuCwtfJmuGjJN4mlSFVBZWaaLpCEUuzpSBUzlgbB49K4zgZM1DTkuNNCD/KRcRxeK9kkv8AlTCBssAnzDfKMEsMgPd1C9Fhe0MIWgTd0j0PosErjKEqcSyUpWZiJdgmogB1UpcszgPqYieOgIolywGWVgrJWBUkhXLZLuVZAAWs94vX7JzNFoP9w/aKv/i0/dH9x/8AWKi2bktgn7OOucepV8njkilKZktSkljMSAlIUoMQpJSQUlxkGGdnvGse2I7VJTKSlBICiXrpfcG7OTeM+H9kj8c0D+lL+pIg7wr2bwyMwqYvSu48Ei3m8WsbOfJY58R2aLq3HlrX/F0VXX1hQ3j6w0bl5/RZ+IzQlBdNT2pLMX3fIa+sclNwCwkrABS7cqgoAnIWPWOvxHD0zS6iq1gASB4tnmfOKJnBLgy19mbHlSQHBe4Cm3F9DFMjC4rfhMS2Eb6lcoMGspCgLKVSLi57s4nhcApdVwmlvecZmlhZne0dT/CCy6lpdTMQkillVWFTZt5ROXw+6mmllElaQxSSXexyisQrU7tHQ0uem8HAcCZUoPypQdGdiTdgX8IuGDQlRCEhdIAVUWJOhSDYpNjuw8yuLRhwpJJKlABCUpLu/QbubkxBWOlyQ6ZNJNTOUgkpNwSCbvprEsjQqjiZHgbnp/xN7PIUCSUlIPLkyS1xSCbZq6M0HhAiRNWqexyGx5CKfh3LkX/m7oLF2tnFzNAsE5JfZUniiYS4sbF9NiBr1jDKwM5KQkTAANgLPsSN3L9ekXrkTuVljLmtnfTa3fDvyUCwc1elOQOrktvm3qfKEnDAZM3cH7n2jLJw08KBVMBTZwwD5vp1Hl4xOTKmV80wFLGwAdyzHLv/AMwWkWDmFeqWFO+mXkC8Sky2f9gB8oxiRPt+YOthfLp3nxiUuRNAusE1vl8LFk5bteC0ZBzWmehynb5XF/IHzi54HHDzv9QeX9QfL+kt3jURFGGn6zRkMgNi/wAO7eUF+SeQcwibwngXicCtfZkqFSQXO5qQoGw/lO2cWdhPtzpyD9bDVrXCj4tBfkjKOaIGE8DlYaf/AKgH2Ls3fbrEuwnUtWKnd20ZgMt7+kO/JGUcwt7woowktQDLVUd8ouWpg5yhqB0QzHqdXQRmpLO1t4IiWhbkeP8A1E/w3UZAaiw3YwqVRbeqEwoInDruzWAsNfMeMVKk5snS1jffo8KlHKVjjThJgFmudd+kSOHsN7aADxyLw/Z8vXuyIzFvn0h0m0EFaX+3/wAQojV9uIUCuWXH4KtiFFKk3Da7A7h7+cYvwtKASsLTftHupVjZNnzOp2jRxnDTpiaZTN8V2J6DpHJTsOpJZQY+B+UZ5Xhp2XUwcPEZ+MfJFsTNRLT2ZKlpUamCkKpIaxbPI6h3y1hpuMk1TCkq57ApASUgXcENZ2BBzbOA7ROXJKiw9SB84o4q6XwrANSVsn4xJJJSFEqSSWpqSAxFrh7GK52NzoBSl3AKiWZz01JzfONGF4Gtfxyx/vBPkl4NYH2ZQkvMNZ2Zk/5ibWvdsqXzYaLc379FV7MYZavzVks1KBkCNS23+Y6IGElLBhlFeIllSSEqpNr+If0jU1uUUuJLJxX5tv0Vrw1UYpWEmhYJmukO4bPaHXglKCalOpK6gW0Lgp/tUU+USsqOUc1seMC8EqpakqYqKSOgASCPFoZOCmuXmlndhoHFvJx4w4w03l/MdgHtmQUuejgEf7oR18FId3YhQThZz/8Ame4s2xBPmHHjEl4WaT/5WHNZtwAPIgnxiMzh6u1MxKgC4OWgoBHjTn1iYw03/V/4/Lv9IjSkXeY9P2Vk2Qssy2ZJB6l0l/RQ/wB0QVImUsmYyqiSc7OSA3cwiAkTKg80Zg07hg4Y9x84rHDFhZUiYEuok2zBUtTf8h5Q0hXMeisXh5wSppjmlQGlzlf7zghLNg+bQP8Awk5k/m5M9s7+j3HlEzhZuk3fTcgjyAZupgCRo+IW94aqMasJMYATSC6i+eZdOewtFGJ4YtS6wsBVKQ7apEwP/wA/TrDsqIa3xKKPEZiHBG8UYSQtJNS6hZht4xphhRIpCZk3muGIs41PXpEvxJayi75bDxjZiMKF9DvGCbg1DR+6BUkELSMUrMXFtCCX/wCokMWXZn3ZzA4kje3faHTMI1zhWlnRKXin0DHIk5+mfSHVNcMzbvA3tizdXyDxKVMVU9zvDtSD1v8AvSFDP92hQKxAvaMLBSXNB00f/r5QFjscYpNKqg4YkjcD7Ec5O4aoEt7oClOQUsAzhla3EcjGwHPmbrfRdnBYhuTK7Suqwwo1fgFFqSlWeRyYAm+WoyMQOFIpqKUu7Odt23Nh3Rh4buS3CVh8VQ0bcDxWZLIYun9JuPDaM6JBJbLIdSTkwzi2dgykX2qZmLOBk+5ESYJG95qjIY3d1y7TDTQtIUnIhxFsB+AzCE9mWNNwz2B0V1+9ILiPQRPztBXnpWZHkJ4UKFFirUXgevBTCokTVAHIbcxNr7FvsNLE8PKlKPaLTUkBgSySPiF/SFLwJSSRMUXADFyARmRexMQNnwVraA0PRQOAX/qq/wCWxG+9/CEvBTCEjtVWCwc71M2ukMnhqgR+auzWJJdg175E3iSOHEN+assADc3bN76+kKvJSzD83RLEcOKyOduVIdrulQW4vuIj+AmO/bKyZmtn3xJHD1Cl5qy2bvflpL33c957oZHDVAAGass2puxBOurEeOsFeSM3+3RMrh69Jyh72+rtro48oIy7ADPrvGGXgFD/AO1ZNNL3tm6mdqr59BnEZ3DlKf8AOWnPJ7OAN+h/uPRmNPBRJB0LuiJwoZIh4mqkooxWKTLSVLLAfdouMch7VTFKmU/CkBm3Icv1aISPyi1ow0PFkDSaCnjfadZtKSEjdVz5ZD1gXN4pOVnNX4Fvk0YzCjE6Rx3K9DHhomDutCmZqneovu5eJfiF/rV/cfrFUXysJMV7qFHuSYjqrHBg1dSh26v1K/uP1gpwHiE0LCASpKswS7dRtGWTwmaVBJTTZ3VYAbmDXAlS0AJtWSQSxBJFyPB28Itja7NrosWLkiEZDQD+nmjFHf6Qok3T0EKNq8+ql9kT+ZS+lQ8cz4+UNMwUle17cqiPQFjFWOwpVSpNykgs7VM9na2Z8z3wBTigZi+VICrX5aGyuk5Oz7tGKeUMdTmjVbYIi8W1x0XQL4Mn4SUgppIsQR46xWjg7FBqSSgMHRns7KzG8Cu2praYSlIHKlZDqLBRS4uAflDy5qxLJrCibqAYKAtzAvbZm1iriRE/h6q3hygfi6IuvhZJermsylcxTS7Nuz6vEpnDnLqWfeChbItu753beMMqbQaVqpUQlSVkqu1yFCogZEG4zjBicclbqUz3ICg+YFuXQEH3tCIbpYmjbqoNilcd9Pkj/DUISVJSuoi6rh3LvlGuZPSn3lAWe50DAnzI8xA3gSq3XfJKGIAHKHLNo5jTjuHiYQSSGSU26lCv/wADzjVCbYCFmkaBIQ4ra8J4Gr4W6ae1WO7W6TfrZn2JizEcOCi9agWAsdgoP41D+0RbZ5KGVvPot0NGBfDXSlNagxJcZnoYf+HFwe0X+2VOXr3uYLPJGVvNb4aBy+FPbtF5JD68pd+86mLlYI0tWr3irvezdzEwWeSMrea2QoHK4SP9SZYgi97E2O4Yt/mJSOHUqBrUWqt/U/ye3dBZ5Iyt59FvhQNTwssXmKPu/wDEkjzBvvDq4W/xr7wbi4NvJvGCzyRTefREXhPGAcNuDWrN87Zvl6dzbCIzeFglRC1iovnk6VJLeb+Ags8kZW8+iIkwIxXCgZhIcFXMWIBcEEXKSc+sXyeHUkc6ixdjrYC/k/fFHEau1S03syaUpdLgvUT0vbxSN4TttVZFYd3Ss03h08lyoh2DoYksw5nIAfmNtTGefg1qU8ySSoBLKQmxY3Ck1MXF38I3zcTiUrpoSoEslTaC6ipjY7CK53EJzGimoGkpUlqyz8l7/eUVkBamPkFVSzz+GKXcodSkgktSEqCrCxJApLFthrG3D4RZASUGWkCkiuoEZ8pCqkuXGtoqmcQWoqKFpACKmBQWILFyTYa5ZbRVO4lNSgBSg9BKqaQpK9ApJfluLiDujVI8VwA06qY4WqgiatCXqc2PKSC1wDndwRFtElKUgr7RSRysXIbJ6cg+qoDpmspRMxJUBLLzLlTczIIenbWCHCJKlK7VwEkGwJ5iffsQGBUHtt5jSCdFKVjmtJcdPTVF2O3oIUSbp6QouXOVOLwxmIIrKNyP36Rx+P7OUWM6Ur+lQJ8QIXt+mYFINSuyUGZ+UKD5jJyPkY5COXi8rnURqF6XsvAkxCTPofCv1XTpxSDktPmISsUgfGnzEcxDxi4QXV+DbzXRnHS/1j5/KDHA8HLn3E1JAzSk8/iDlHCRKTNUlQUglKgXBFiO6JxsY11uFqubAlzCGOor2mRKCUhKQwGQiyBfs3xBU+Qlawy7hQ6jVjk9j4wUjutIIFLxcjHMeWu3CaFDwokoKqXMBdi7Fj0O3rGXE8OCiTWpLkGx2BH7+kJfDwX5lB1FTBsyKdtBl1vtDSOGhKqgpRszEgjJts+vfvETqrBTdQU8nh9IIrUXTS799+++fSIyuGtV+YslSSl3Zne4az39BFauDoYCpYYNn0AfLo/eTvF0/ABSiStQfQEMLKTa2yvQQq8lIu/26JI4e1XOvmfXJ722bLuaIK4Y5vMXkbPa738Ht3CLJ2ASqlyXSGBtuk7fyt4mIyOGpQlgpWaS5Z+XLTpBXklm8b6Jk8NYuFqzcA30b78YIAQNHCU2ZS7EHMXYNcN9sIsVw8FKU1KZNWudQIva7PbuhhJxB3PRb4UQlSwkADIBonElWmMBvaHhhmpqQ9acg5YjVhkD9INRRjcSJaCpWQ9egiL6ym1ZC9zHgs3XD/xKeksVrcaKJ9XhTeLzlFyu4DZJyOenQRp4hxNc33mCf0gfvnGCgRyHYsA0LpejYxpFvYAVSVEknU5+OcMDF/ZjaHSGyiBxQ5K/ME0nBTF+6hR7gfnlHScE4TMlAqWpnHuC47yd+6AkvGTE5LV/cflBjhfGlqIQsVE5EWOWujRow+JjLgDdrnY3jOYQKrqjDfbQobs/tjDR1Fwlk4vNlhFM1NQWQkJZ3J+TZvpHAzOAmtY7WSlI5gorLFKqykhgX5UKPhHc8UMg1InTCipJB0BTmoOUkHqBlaB0zB4fkQcTNTSsFJU4AKQ4AqTSOU5bHrGWZgedV18BiHQM7t6+Vj5rl8T7OzEgkKRMYILS6lEpW5SoW92xudopw/ByQStQRyoKbPUVhRQnOxIST5R32KwEhQWTOKZfvTAlYCS4bnIvSdna5irCfgyVIStRrSCRVMApl2DEMAAzZ3aKjhm3+62DtaXJ4k/Lb9Fx8jhSUAiaCqaQgpQ9KUhQqPaKLUqYGz7QU4fwYrBQJASFG80MtgMxLUVbhNzpV0EF+GcSwab4eVqEhVKUlRbJJWayw0EW4fjs2esokyilnClzAfyz8IUm2YYhjkYk2NgVU2LxD70rnZqvpf8A1a+AcPErtDkpajUNHBJ8+byaDAgF7PLU6wqYJtzWoAgJWCxAfcNlokHWDojUysui4+IviHMbTwoUKJqlD8RwmWsqUoXUkJPVsj3jeHl8LQklSXBICSbXA8MyMz1jbMmBIJJYC5O0VycUhYdKgR/lvnEcoVmd9bmliTwWWCCHDM2WgbaHRweWGsbADvbfd9Y3mYNxC7UbiDKEcR/MrCjhCBSea2Tn+Wkva7j5neIy+DSwwuQGzI+EhQ03HqYIdqNxCM1IzI84MrUcR/NYZfCUJFqvdCHcPTewIGrm8RncGQp3qu+RAzAByGw9TuY39qNx5iJJWDkX7oMoRxH72nAh4UKJKtMYCe0MxwJeTlJdiXuRZs2tbrBswJn8QlKXQtPKCRUoctQzY9L3ijEUW5SatXYew/MBdLmpGEKruALAlTgOSwDtnC/CLcil2bK+eTNm8dYnh8t3SSL1cps+hbKKsTwiq3aKAtZk6ZMwDZnzjnnAGl0R2hrrouWm4Zac0nJy12u12yvaF+HVtpVdhY5G8dFM4SsBQlqABNrqSQA/K4dw6iYb+EqMwrUlJcBnVVSWGikse4xA4J17FWDHNrcLnEyib5DckAeBOcHeC0o5FJpXvvm19MjbpF8rhZSsKpSSSXFgllMCwB2Bt1iSuHLcLJRUHclzURZKjbMB8mvFsGHdG7NWqpxGJbK3Lei3t9sfrCiL9PQwo6i5aF+0HDDOSko95Bekuyg4JBYjYa/UcZiOJpU3aGYtYmOpKgBLA91fLUolTBnfrnc+g47C9pLWkzFSw11JIBHidI86xXA2URLmBadCUlL+F4w4t2Q3zXd7JLHAtkO238qcji6EgcpVSFoQkkAISskqNkl13a7gWziE7jppQmWgIoC0gnnNKlBQArdiGFxqNMooPCF7p9fpCHCF7p8z9IxfEHmuyIcLdnVFJftKgFP5FSU3ShSk0pV+pDI5cza4y2ijFe1eIWSEK7MK0QEvfY0v5XiqVwYfEo+FvnBTho7AvLAB3IBPmRbwh/FE6Eqh0eFZqxmY+e3W/sj3sXwYyZVcwETFuS5Nk6AjJ9TreOkEc9gPaK4E0AfzDTvH7x0IMdPDyMc3ueC8zjBKZS6Tcp4UYsRjgksA59IzKxy9wPD6xfaxl4CJT5QUkpORDGMn8KluCHBAADHY1Dxe8Zvxi/1eg+kOMcvceULQoE1bK4cHl5B70vc3panyb6vClcHlpyfXV888+6IDiCth6/WLZfER8Q8oKClxzzSlcKQnKqzG5e4TQD5GG/hMtmY7Z/ylH/8AJbwG0bZc0KDgvEnh0FLiO5odM4LKOYOpzPxM/wAh67xpw2DSgkpdzm/eT81GKcXxiRLsuahJ2qD+QvA6b7ZYRPxqV/ShX7gRAujbuQr2w4iQd1riPkV0EKOXPt1hv0zf7R/7Qw9u8P8Apm/2p/8AaFx4/wAwU/6fif8AzK6gxznHSZdQCRRMu97K1sbAnufyjVgvajDTSyZgBOi3T87esE8RIStJSoODEJWiVlNKgwOw8n9xpHlsuUw2LQFB3CGIa5IdrOcg+RF4twGLUXCK6iXDKcM4sKjo79Wh+KcHEsVCYkDQLLHw3gOlXWOU4yxGnBdZkcczbaj54hNSkkzAwUUJ5QayM3INu+HVjpwSgEkFVwqxHQEUkhzYfvAB+sWCeoZKVm+ZzGvfCGKdzPqkcGPL0XSy8coAkqJKCe0SqhwN00gPp6w2GqmEKK1U7AkJUQVPY3Zgmz6xzK5hJckkm1yXMHeCYOcnmNkG9JzPcNI0wTukeBRr3us0+GETC6wD72Rn7yMKGf7vCjqrlIZ7QTCJYSPiUH6hsvMCOajt5ksKsdfD/qBuH4StDs3vDmqY0i7CxGf7xzMXhnPfmC6eExTY4y07rm3hnjo8Rw6YKqZQJNN6ktbOzCxtbpFc/CTOaqXWoBkqpBSbubA8uwjIcI4fwtgxjTy9UBAiSJZJYCDYwSitNlhFASwSQx1SW0e5IiQ4YQQQhwFAiW5Y2a5Xa59IBhXIOMagipBGdvsbaXEdTwzGEyglQIUkAX1tY+ny3iqbw1Sj7qQAQLn3kC4SRcZsOoizCSBLcTCCpVyQPR9hpG3DQOjfpssGLxDZY9atZyn774dSSMwRBQYUOCCzeMROGIAZi27/AFMdClysiGQ0bzIW1w4JuA2W/WILl+9ysdLHL6wqUcqxwnjWZFhvbQAeMSQgAF+5tA+Xf/mCkZSqcDMZY62jjPaj2kmTpikS1FMpJKbFitsyojTYbR2k3lCiXsD6C6ne2u2cefT+GpKph7QIpYlKs0VMDUbXcnlAJGWcZsUXZQAu72I2LO50g228UIAh4KTeATRRdBC01A1pADAqIVVkQkOdLi94uPsxNtzySCVBwt7pDlNk+8z26Rg4T+S9R8ZB+YILCjXh+HLURakVBJJBsSCrLM8oJjXI4MK/zJiexCgkzUEKqcEigC5y2LeEIRuPgpOxMTdyhBjr/Y3jsxIXKVzJCSpBJNiPgFrg6DRoxYbhyApJOHmqTmATUpabXKUUlNiDre3cWl+zxNNXKCVTAEgpSk8vInmcgMwdIsSQY0Qxva6wuZjsVBKzI8fbpRWDFz1LUVLJqO+nQbCKY6LG4CkKCpdVV6gm6DrerLvO/jhXgEsQQZa7UAqCkrct71m8TFroys8WKjygDRDHho1nh6gkkkODTS/NmA+zORd9YhKwa1FSQLpBKgSAzWOe0V5DyWgSsIu1njbwubMC0plqIcs2jauMsoU7hM5AJVLLC5IILd7GDnAJIQkBSCmYp7qZ1Bzltll0eLI2HNros2KxDBESKd6IvQPt4US+8zCjavOIVxKaEqKqyhaEun+YbUn7tEsPxOYVITyFSnycjoXswsXzi7ieAE0bEZH70jnZ+DmJLFJ6Ncekc2d0sb7ANFdLDsilZROo5o4jjKnW/ZmmzAkE7m+g8TE08ZUXHZhxc86WY5MdSdoycJ4WXrmjuBzvmT9Iz8RkTk1i6kKIJIG2TgZMBBnmazObS4cDpMgpEE8bNJVSzlkuk0noVOwOvdGjD45anyKgxopIsSHIVUx1bugFhkzligDlyukAB8y7Z9c4K4/h6ilJQfzEBnDJfubLpEopJXtza6fRKWKJjsumv1pQxPESpylZADkhJSLM494OC9tbw+BxIPMwIYBQckuXPMVZ5CA8nh0xampI3KrAeefhHS4TCJlooTd/eP6jBh3SvfmcKCWKZEyPK02fe6qlzmFiR0ewvp0jQrFEKaq27Bu6M68KRkYqTLJLARv1XJ1C3jGG1gXsGOo74f8AG3Yht7v5NFa0qYEF1D1eMqJik2HyhqRJCIpxTlm7r591omZ42u7NGOQgkXAAd9fDwiGJrd77Aj9+sCdmrV07EVJUGF0mxLuDvbrAXC4TDBZVWqVMqNpikEgqFXLWDmFOb63vBKQkqLnLUbjZtox4zgv5KkSiyiUqcnOj3A5dmYaaNrFbxetLThZKsEkX71WL+FyUpWj8ZLZVT1dm7rsS9Tvp4QVlcDUlCQma0xIIKwjMm1YSVNWziou7xy04zKVSplcsBBSEJlrmFeRICigAOoE1Ofe6AwV9neDlPMUUAhBbmC0qY1hJd0pJIfWzXiphs0AulOC1mYv6DX7fqtYwOHlKCl4g1JWVmpaQFLUFINQI1DikNlDTsJg5c1KJilLmZpQVLUzg3pHKA3pA/i3D+xE4pkqmCYQsBIDJUCPeA5snJIN6iLRm4bOVNqJkK7RZKV/lmkoLghS1qdJZSg4vlmzQi6jlpDYy5hkzmvmB7G6Nz/aLDyXSmWagHCUpSCWNLZu9jbO0ZeKYvEKKVK7OUikrQCVVqIZwqwuAWZs94JqwHZy0iSlJVL/8QmOoJLNm9i2vWOPxUjF4meTOQpJQkkABgANEnUnvMOQubp9ksLHFIS4UK3JNn6D+V2S+JqlUiegXBJUh6baX16dYadNw0xFSwybczEZsRdPh6Rn4T2y0BM5IoDNUOctl3NuQ8W4+SEqrpJJFKixXy5tS+b6xbrVrKWsa/L48wdFYcFKKS008+SlKSosC7JJubtrD/wAOUaqZgUhblQI1OqSMrsdcoFYJQUtKBKVQhRKSxYWOYVbO7hshaCeHwBQhkk1E1KuwP8tmYNqAN+kJuvgiS2aF32UZ/CVFbgpKSkhVTuskEEqYfKFL4WuoqmFJOafeNJGqXydhaBqpC+0SFFyylNNJKMyKQd216xpweCUopKklCQA6bCopyNla692ucA32UnW1v4xtyRev7cwom/25hRasKQ+nzhD784UKBJL79YX36woUCEvv1hH6/OFChoSV9fnC38fmIUKBCR18YStfGFChISV9YX+flChQIS+/SEfvyhQoEJ/r+0MnT70hQoaE6NPCGTp4QoUJCdP0hbeEKFAhMn6fMw4+nzhQoaE3+PnCH35woUJCc/X5wx+vzhQoEJ/8/MQx+sKFAhWQoUKBN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0" y="6642556"/>
            <a:ext cx="306045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Source: http://technorati.com/report/2013-dir/influencers-revenue/</a:t>
            </a:r>
            <a:endParaRPr lang="en-US" sz="800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31640" y="2204864"/>
            <a:ext cx="6143625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3137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3563888" y="1628800"/>
            <a:ext cx="5112568" cy="360040"/>
          </a:xfrm>
          <a:prstGeom prst="rect">
            <a:avLst/>
          </a:prstGeom>
          <a:solidFill>
            <a:srgbClr val="88C0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491880" y="1556792"/>
            <a:ext cx="525658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GB" sz="2000" b="1" dirty="0" smtClean="0">
                <a:solidFill>
                  <a:schemeClr val="bg1"/>
                </a:solidFill>
                <a:latin typeface="Gill Sans Light"/>
                <a:cs typeface="Gill Sans Light"/>
              </a:rPr>
              <a:t>How to Monetize Product Reviews</a:t>
            </a:r>
            <a:endParaRPr lang="en-GB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Gill Sans Light"/>
              <a:cs typeface="Gill Sans Light"/>
            </a:endParaRPr>
          </a:p>
          <a:p>
            <a:pPr marL="228600" indent="-2286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Paid placements: quick fix, single payout</a:t>
            </a:r>
          </a:p>
          <a:p>
            <a:pPr marL="228600" indent="-2286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Affiliate links: longevity, lifetime payout, entry-level brand relationship</a:t>
            </a:r>
          </a:p>
          <a:p>
            <a:pPr marL="228600" indent="-2286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User-generated content: </a:t>
            </a:r>
            <a:r>
              <a:rPr lang="en-GB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VigLinks</a:t>
            </a: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, </a:t>
            </a:r>
            <a:r>
              <a:rPr lang="en-GB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SkimLinks</a:t>
            </a:r>
            <a:endParaRPr lang="en-GB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Gill Sans Light"/>
              <a:cs typeface="Gill Sans Light"/>
            </a:endParaRPr>
          </a:p>
          <a:p>
            <a:pPr marL="228600" indent="-228600">
              <a:lnSpc>
                <a:spcPct val="130000"/>
              </a:lnSpc>
              <a:buFont typeface="Arial" pitchFamily="34" charset="0"/>
              <a:buChar char="•"/>
            </a:pPr>
            <a:endParaRPr lang="en-GB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Gill Sans Light"/>
              <a:cs typeface="Gill Sans Light"/>
            </a:endParaRPr>
          </a:p>
          <a:p>
            <a:pPr marL="228600" indent="-228600">
              <a:lnSpc>
                <a:spcPct val="130000"/>
              </a:lnSpc>
            </a:pPr>
            <a:endParaRPr lang="en-GB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Gill Sans Light"/>
              <a:cs typeface="Gill Sans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4192" y="226740"/>
            <a:ext cx="9098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800" b="1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/>
                <a:cs typeface="Source Sans Pro Black"/>
              </a:rPr>
              <a:t>Technical Elements</a:t>
            </a:r>
            <a:endParaRPr lang="en-MY" sz="4800" b="1" spc="-300" dirty="0">
              <a:solidFill>
                <a:schemeClr val="tx1">
                  <a:lumMod val="75000"/>
                  <a:lumOff val="25000"/>
                </a:schemeClr>
              </a:solidFill>
              <a:latin typeface="Source Sans Pro Black"/>
              <a:cs typeface="Source Sans Pro Black"/>
            </a:endParaRPr>
          </a:p>
        </p:txBody>
      </p:sp>
      <p:sp>
        <p:nvSpPr>
          <p:cNvPr id="9" name="Oval 8"/>
          <p:cNvSpPr/>
          <p:nvPr/>
        </p:nvSpPr>
        <p:spPr>
          <a:xfrm>
            <a:off x="179512" y="332656"/>
            <a:ext cx="648072" cy="648072"/>
          </a:xfrm>
          <a:prstGeom prst="ellipse">
            <a:avLst/>
          </a:prstGeom>
          <a:solidFill>
            <a:srgbClr val="88C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Source Sans Pro Light" panose="020B0403030403020204" pitchFamily="34" charset="0"/>
              </a:rPr>
              <a:t>03</a:t>
            </a:r>
            <a:endParaRPr lang="en-US" sz="1600" dirty="0">
              <a:latin typeface="Source Sans Pro Light" panose="020B0403030403020204" pitchFamily="34" charset="0"/>
            </a:endParaRPr>
          </a:p>
        </p:txBody>
      </p:sp>
      <p:sp>
        <p:nvSpPr>
          <p:cNvPr id="11" name="Footer Placeholder 1"/>
          <p:cNvSpPr txBox="1">
            <a:spLocks/>
          </p:cNvSpPr>
          <p:nvPr/>
        </p:nvSpPr>
        <p:spPr>
          <a:xfrm>
            <a:off x="5580112" y="630932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460828" y="6347420"/>
            <a:ext cx="1815480" cy="288031"/>
          </a:xfrm>
        </p:spPr>
        <p:txBody>
          <a:bodyPr anchor="t"/>
          <a:lstStyle/>
          <a:p>
            <a:pPr algn="l"/>
            <a:r>
              <a:rPr lang="en-US" sz="1100" dirty="0" smtClean="0">
                <a:solidFill>
                  <a:srgbClr val="538E00"/>
                </a:solidFill>
              </a:rPr>
              <a:t>Reach. Engage. Convert.                                                                                                                              </a:t>
            </a:r>
            <a:endParaRPr lang="en-US" sz="1100" dirty="0"/>
          </a:p>
          <a:p>
            <a:pPr algn="r"/>
            <a:endParaRPr lang="en-US" sz="1100" dirty="0"/>
          </a:p>
        </p:txBody>
      </p:sp>
      <p:pic>
        <p:nvPicPr>
          <p:cNvPr id="14" name="Picture 13" descr="Screen Shot 2013-11-11 at 11.36.27 A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4248" y="6309320"/>
            <a:ext cx="742388" cy="366985"/>
          </a:xfrm>
          <a:prstGeom prst="rect">
            <a:avLst/>
          </a:prstGeom>
        </p:spPr>
      </p:pic>
      <p:sp>
        <p:nvSpPr>
          <p:cNvPr id="253956" name="AutoShape 4" descr="data:image/jpeg;base64,/9j/4AAQSkZJRgABAQAAAQABAAD/2wCEAAkGBxQTEhQUEhQWFhUXGBcXFxgXGBgaGhYcGB0XGBcbFxwZHCggHB0lHBgXITIhJSkrLy4uFx8zODMsNygtLisBCgoKDg0OGxAQGywlICQvLCwtMDgvLywsLCwsLCwsLCwsLywsLTQsLCwsLC8sLSwsLCwsLCwsLCwtLC8sLCwsLP/AABEIAOEA4QMBIgACEQEDEQH/xAAbAAABBQEBAAAAAAAAAAAAAAAFAAECAwQGB//EAD8QAAECBAQDBQYEBQQCAwEAAAECEQADEiEEMUFRBSJhE3GBkaEGMkKx0fAUI1LBFWJykuFTgqLxM9IWQ8Ky/8QAGgEAAgMBAQAAAAAAAAAAAAAAAAECAwQFBv/EADQRAAEEAAQDBgQFBQEAAAAAAAEAAgMRBBIhMRNRoQUiQWGR8BRxgbEyUsHh8RUjQmLRU//aAAwDAQACEQMRAD8A7r2h42nDIBapanpS+2ZPQf4jjl+12KKnqSBsEhvW/rBn2pwYmzi6JilhCaQlmKeYqLm1jmM7iBCuAIJCkTj2RCjXQpQBQUpUCQwYlRYjNowTOlLu6dF6LAR4RkQMosnmLXS+zftIMQ6FgImAPb3VDUh8m2+wI4x7ZKqKcOwSLVkOVdQMgIzf/GEluznKUSFsOyUCVIAJSxIZ3zNvOB+G4KskVulNakqZlKFCa1EAFiw65xF0k2UN6q2LC4DiOkux+U3p67ohw/2ynJI7VpidbBKh3EW9I6fivtDLlSUzE85WPyxk/U7Afd44+RwVCVhU5RMmopSUhQXMATUClLG25jVg8AAtJ/DBTXCQsLJFi60ldiAct3eHG+UAgqOJw+Dc8OaNt60B8tSNedIn7Pe0kyaqZ2qbBNSaARcMKb2Lu9zZj4HOG4+vlVZTBT5OC+jlsjArA8EpWhczlAKpjgUBJsVJSyvdYNdPukwXHDkzJaSk0nNwASCQyhl1Iu/nGiLOBquZivhy45BQPoEP4lxiYD+Ug0/rKSQeo0aMWG9oJiTzssdwB8CILfwlaDXLJK31IIU7gukhIFm10jHh8CQtLySFEMoLSVIckuoG92a2UI57u1bGcNkrKD90RxfFkIliYOar3Rv37NAFfHpxLhQHQJDesTXw9ApJqSAVhRpJAZXISCxYjbaN0yTJCVKEuWUgg1OWoIDBO6ze0Di93jSI24eL/HMSreD8Z7Q0LACtCMlf5jNxHjyqiiSAdKs3P8o+3ilpSQVUJJUlLJFRpBSKiKgxUDleLZ+GmCkJQFB3JSggF8rFgltwYMzqq0hFCJM2XTkdrRlc8gILEOHUDmMnHSJrxApca6fWI4TBmgBzZwxzZyA7as3SLpWGI2zuXudBpF4XIdYcaWE4lW8X4fEuWV5xavDquyRdruPoIiuSq7pqOQLAvr4Q1AZgqp2JLsnziCMQp9+jRo7AuMwGa1u8QjhToLWsHu3fAjvJ1zwA+u0Swxf3je7NYNDrw5OgG3ccxFWIwyqSxAOYzZhpa7GETQtTbZIBWHAcXC1lCg1zSd+h6tFXEuMlJKZbWsVHfpGZfDFVJrTSC7kB2Zzobvk8RVgEGhiEOzgqBtfQ3fLOOWZZ8mXx6rrNiw+fN4cvBRk8bmg3IUNmA8mgyriaBK7TwbV9oAy8GFDkVzEixDC5bPVrksNIrXhWDlaWqYMXfc20FvOK48RMwG9VbJh4JCK0+i0zeNTSbEJGwA/eN3C+MVGiYznIjXodoDTMMUm7gZglJDjo+cX/AIBQpN7lg4ALhja+136RGOacPuyealLDhyyqA5Lq2+2MKIufsGFHatcWlXPkIV7wBtfS3eMoATMPgRLVyzRLUkOoCYU0ksCCXZL/AFjL7b8TUkpk0mkiolyHzDdWzbqIAjiiClXaCYeUJQlNKEhgAKqc02dgALneMsszc1aLs4PAymMSWaPI+/2XcScLhpiUolznITQ6Jie0KUkFioCqzDaMyJmAkkKC7y1G6SsstTgvTYqNJd3yjkZfE5bUlJoIlmYkMkTFo7klkkuT+0XK9oE/nNKvNAJFRpCgQxpsKWSLEOdS0R47fJXf02ayO9XzA9ff3XVThgZU4SzLCppuxCltZ3JWWFhm9hFmJ9p5UvlTLWS3KBRzMaaRSo3zt0jksL7QJCVFaSJiiXKEIpKT8Kg4tdXW+eka5ntVLQlCZGHACPd7TmpIyKeZxDE7a0IH0UXdnSFwDmud9dP4RjiWLnKoXNEtEoh0odVajaoK5dEVaZl3jRgkImoKpKuymkusBRue4qyMcxg8VPx+KlBSikJcugNQNSHe5sL7wW4lwCYgkoFaNGzA6j6Q2vLrcBYSfh2R1E5wa7fy+RvdGUTMQkArdTq91ISaQdzSbDd4WH4jNdQVQqx7NSWAUQ+bm4yenKOYRj5iQUhZAyI+rxHEYtawAsuBlYfsIfGHhaj8ASdaXWSuKTKpaVSxzh7VBsz8QuW0F4UzjQYFMsqCna4DU+9UPhYmOVTjpgyWcgM9EuwfPUwl41RJJZyCDbN8/HrBxkv6drsOq6PD8YUoOOzJYmkBTuPh7yAfIw/8TWtNVgmsAhLhVOZUSTYM/lnHOTcetQSFUmkMCUglu9o2cHwUycWdSZfxEW7gPu0MSkmglJg2MaXuoLoEKYAuUrs4N873jTLxCiWtl4RPE4SoBrEevfA6ZIUnMH9o0rgusFbUY03em3ePGJDGG4YOM+YeDQOQsguIczSXc53MK1HOt4xpZ2baxbxLxOXPUdnZ2bPxeB3bFm08Pt+sMqaSznLLINBaM63zMQSWBbLbq7v93jBPUpZAQqlRyOd9Arp4Q8uSpWQfrGjGcKCpRTarMHqP2iEoJaaVsJ74J2VOH4zY9olmsSn3TelwcmfrGlWOlKNCrk6KSSD1FmI6xycwrRyKFwXY6d3QxarHqUutRzASqzgizhjHNbjSBTl2DgQdW/ddR+EkrYpbldigsz5+7FJ4UhgkLVZVQ90sf7fSAXaSnzqATZ0sFqvmAq1rRKRM5FETAFEe6oA2GhJ2uw+sWcdhOrR6qv4d4Gjj6I/N4WFO5fPMGzs7AKADkQycOQq6qmABsA5FwenhAuRNSlgogBaSygQVSyTZyDfMXLNCTxYVuVNcPZwQKgaWuH5TfYxa2aIEEivqqTDKRQNj5I59/FChn+7wo22sdFD+M4RE1FExIUl3B1Sf5SMo5LFeyZ/+qYG2WP3A/aO6nKszOTpA8pO0VSRMfuFdDj8Rhj/bdpy3C4pXstP0Ms9yj+6YqPs3iP0A/wC5P1juikjMQ4QdjvFPwjPNax2/ix+X0/dcTI9l5x96hA6lz5J+sE8D7JywodrMUoahIp8zc+TR0QRE1SmziTcNGPBVydtYx/8AlXyCI4Dh0qSmmUhKR0zPecz4xqAijBrsxzDPGiNIAA0WIuLjmJsrPPwUtfvoSrvSDGCf7OSFZAp/pP7F4LwoRaDuFNk0jPwuIQL/AOLSv1L80/SJJ9mJP858foINRWicCSBmLGx79ekR4bOSt+LnP+RWCRwCQkvQ/wDUSfQ2gklAFhlDBbxGZPALE7epYesSAaNlU973nvElWNChqoqVikhVJztoWvldmh2FAAlSVIScwPKIfgkbepi6qGRMBdtCx74FGlWnCIHwj5xMSUjJI8hFkKGigmhGHhjAms+LwqFhlpBA1OncdI5LiScKgmnEof8ASXW3igH5QC9qeOLnzVJCiJSSQlIyU1qju58oBRy8RJG81l+q9Pgey5GsDnvIvwH7rojxGU7Vv1ZTeqRD/wAQl/rHkfpHOw0YeEF1fg2cyui/iMr9Q8j9IMcKwSZ1xNQRqlJdXiPh744WOx9ieLy0tIUkJUollj4zcsrrtpF+HhjL+8sPaEDo4S6K7+my7P71hQ7/AG5hR2aC8lZTCTU99RptfeFMwyrsRdr3exfcwxcXBbeKkYsueY9AQPHLWGoGlYcOoO17WL33Lw34UlQJFmAzGcL8Sq7sG1Y65CGGJUzmzlgbMO8NAo6KQwpdwA79w9IsOHJLuLG1vIGIy5pyfmsbsxHSzxnmzwXL+DkPk1vMQI0W3DIAcAu2frF8Y8CXcjoMmy/7jZDUxslChRTiCqlVObFu/SAphWqgcvBKJJVQSXsQabhIfv5fUjrGYz8QwNJuSGYcuQB8z5JiRxE0V1OAAaSAL3YHL+VR/wBwikvB3BV7WObsQpo4aQ/uktYsXBd374vxeErL8uQBcbKCm7rRSlc6zkgVM7DIAEEhteYaMWjPLmziAQVFwC9IvYm9t7eULu7Un3t7C0DhpqdwzuB+kVFXL5tplGibhKlLJyUkJ1t72YyPvekYu2nM4JPvMwBBpqSTlqwUO+JGZNIPvXUQLMWZwcureA8Tu8kEOvcK38ASp1BBu7N/LTr3A/8AUasFJKEsS51PVgNe6MKZ00LSFE/ESkJewKQdHycjv1hTJk6zVOxewZ+d9NORt31hgga0kWuOlhF4UYsApfNWSdnAG+w7o2xaDYtUkUaSinGTKUKUzsklt2GUXRRji0tZ2STvkCYDshu68wOBlrWoGqu3LJAKSRZYlh1FTMTmLd0OeAOUUTkFKgXPMQlSaa0mkF2qSx1eOswmPkMpSpdJKqVLk1MSQ4BKSFOL+T2eM68PgxLKXnolrSkOy6AlZNJcpIAKnN++MJhb5L0TcfKDQzD6Arnl+zRZ0TkLcTCAlKnUZbVJAZ3vGLD8JUSKz2aSVOpQ92ilyobOpI8Y9ARhJCwOzxBcIAKkLRUUpIZyA4yALM7RnwSMElSEy5pJIVLQApTGtioAjV2LvYwHDt9lDe1ZqI1J+Wy43DcGu85VKCF0UcyphSwFIvYkjmZo3cP4elEwFUibUGKUqUWCnspS0JAAfQ7P0jopAwImKSAZi0PUVFawm+TrNL1aamC+DnIUh5SQlJLFgBcd1olHA33qqsT2lLRsHX6e/dUrXO/qYUSfr6mFGxcK1RiZale6LaxiBIOxHpGb2knzUAUqIQbFrX6nujmwo5uYofLlNUtsPZpnZnzV1XXVG988+sKs7naOWGJX+tX9xiK5yjmonvJiPHHJWDsZ96vHoupmTf1K8z9Yrw2JlqXT2iQfn0ByeOWhRHjnkrW9jM/ycV6VKQAGGUSUWgP7NYpS5TKflLBR+Iad7ZQQxZcUjMs/drl5eMammxa5crDG4tPgrEzh3ZZ2zyiyMKkF7AkByHe5AADk3bOJKmrDWfwYnodtfTrElVm5rY0IpG0Y5c1ZI2vptZugzMSCz2Y1URbe+/cIEZleiYCW+z3Q5IFrDSMaUMzOPdF33cgPo0OJq2HKb3Nu63lAjMrpk0JyAsL6AbAdekWSlgh4wMQGKWKlMbZA3se61smi2tbKASQGYdMxbc5efS4lmWxg+jxWucB10teKZEvN03fXTZnz1PiYQB5WyGVmzt6B/OBO1raICaHbw8s4qRNIS5F9BqTFCUqSAzuzF3LEkXD+OUCCVvhGMgUoqFjZ9O4Bz4k+Ua4EwV5hx+bNkrVJmpTS9SSmwUCGSbuCwtfJmuGjJN4mlSFVBZWaaLpCEUuzpSBUzlgbB49K4zgZM1DTkuNNCD/KRcRxeK9kkv8AlTCBssAnzDfKMEsMgPd1C9Fhe0MIWgTd0j0PosErjKEqcSyUpWZiJdgmogB1UpcszgPqYieOgIolywGWVgrJWBUkhXLZLuVZAAWs94vX7JzNFoP9w/aKv/i0/dH9x/8AWKi2bktgn7OOucepV8njkilKZktSkljMSAlIUoMQpJSQUlxkGGdnvGse2I7VJTKSlBICiXrpfcG7OTeM+H9kj8c0D+lL+pIg7wr2bwyMwqYvSu48Ei3m8WsbOfJY58R2aLq3HlrX/F0VXX1hQ3j6w0bl5/RZ+IzQlBdNT2pLMX3fIa+sclNwCwkrABS7cqgoAnIWPWOvxHD0zS6iq1gASB4tnmfOKJnBLgy19mbHlSQHBe4Cm3F9DFMjC4rfhMS2Eb6lcoMGspCgLKVSLi57s4nhcApdVwmlvecZmlhZne0dT/CCy6lpdTMQkillVWFTZt5ROXw+6mmllElaQxSSXexyisQrU7tHQ0uem8HAcCZUoPypQdGdiTdgX8IuGDQlRCEhdIAVUWJOhSDYpNjuw8yuLRhwpJJKlABCUpLu/QbubkxBWOlyQ6ZNJNTOUgkpNwSCbvprEsjQqjiZHgbnp/xN7PIUCSUlIPLkyS1xSCbZq6M0HhAiRNWqexyGx5CKfh3LkX/m7oLF2tnFzNAsE5JfZUniiYS4sbF9NiBr1jDKwM5KQkTAANgLPsSN3L9ekXrkTuVljLmtnfTa3fDvyUCwc1elOQOrktvm3qfKEnDAZM3cH7n2jLJw08KBVMBTZwwD5vp1Hl4xOTKmV80wFLGwAdyzHLv/AMwWkWDmFeqWFO+mXkC8Sky2f9gB8oxiRPt+YOthfLp3nxiUuRNAusE1vl8LFk5bteC0ZBzWmehynb5XF/IHzi54HHDzv9QeX9QfL+kt3jURFGGn6zRkMgNi/wAO7eUF+SeQcwibwngXicCtfZkqFSQXO5qQoGw/lO2cWdhPtzpyD9bDVrXCj4tBfkjKOaIGE8DlYaf/AKgH2Ls3fbrEuwnUtWKnd20ZgMt7+kO/JGUcwt7woowktQDLVUd8ouWpg5yhqB0QzHqdXQRmpLO1t4IiWhbkeP8A1E/w3UZAaiw3YwqVRbeqEwoInDruzWAsNfMeMVKk5snS1jffo8KlHKVjjThJgFmudd+kSOHsN7aADxyLw/Z8vXuyIzFvn0h0m0EFaX+3/wAQojV9uIUCuWXH4KtiFFKk3Da7A7h7+cYvwtKASsLTftHupVjZNnzOp2jRxnDTpiaZTN8V2J6DpHJTsOpJZQY+B+UZ5Xhp2XUwcPEZ+MfJFsTNRLT2ZKlpUamCkKpIaxbPI6h3y1hpuMk1TCkq57ApASUgXcENZ2BBzbOA7ROXJKiw9SB84o4q6XwrANSVsn4xJJJSFEqSSWpqSAxFrh7GK52NzoBSl3AKiWZz01JzfONGF4Gtfxyx/vBPkl4NYH2ZQkvMNZ2Zk/5ibWvdsqXzYaLc379FV7MYZavzVks1KBkCNS23+Y6IGElLBhlFeIllSSEqpNr+If0jU1uUUuJLJxX5tv0Vrw1UYpWEmhYJmukO4bPaHXglKCalOpK6gW0Lgp/tUU+USsqOUc1seMC8EqpakqYqKSOgASCPFoZOCmuXmlndhoHFvJx4w4w03l/MdgHtmQUuejgEf7oR18FId3YhQThZz/8Ame4s2xBPmHHjEl4WaT/5WHNZtwAPIgnxiMzh6u1MxKgC4OWgoBHjTn1iYw03/V/4/Lv9IjSkXeY9P2Vk2Qssy2ZJB6l0l/RQ/wB0QVImUsmYyqiSc7OSA3cwiAkTKg80Zg07hg4Y9x84rHDFhZUiYEuok2zBUtTf8h5Q0hXMeisXh5wSppjmlQGlzlf7zghLNg+bQP8Awk5k/m5M9s7+j3HlEzhZuk3fTcgjyAZupgCRo+IW94aqMasJMYATSC6i+eZdOewtFGJ4YtS6wsBVKQ7apEwP/wA/TrDsqIa3xKKPEZiHBG8UYSQtJNS6hZht4xphhRIpCZk3muGIs41PXpEvxJayi75bDxjZiMKF9DvGCbg1DR+6BUkELSMUrMXFtCCX/wCokMWXZn3ZzA4kje3faHTMI1zhWlnRKXin0DHIk5+mfSHVNcMzbvA3tizdXyDxKVMVU9zvDtSD1v8AvSFDP92hQKxAvaMLBSXNB00f/r5QFjscYpNKqg4YkjcD7Ec5O4aoEt7oClOQUsAzhla3EcjGwHPmbrfRdnBYhuTK7Suqwwo1fgFFqSlWeRyYAm+WoyMQOFIpqKUu7Odt23Nh3Rh4buS3CVh8VQ0bcDxWZLIYun9JuPDaM6JBJbLIdSTkwzi2dgykX2qZmLOBk+5ESYJG95qjIY3d1y7TDTQtIUnIhxFsB+AzCE9mWNNwz2B0V1+9ILiPQRPztBXnpWZHkJ4UKFFirUXgevBTCokTVAHIbcxNr7FvsNLE8PKlKPaLTUkBgSySPiF/SFLwJSSRMUXADFyARmRexMQNnwVraA0PRQOAX/qq/wCWxG+9/CEvBTCEjtVWCwc71M2ukMnhqgR+auzWJJdg175E3iSOHEN+assADc3bN76+kKvJSzD83RLEcOKyOduVIdrulQW4vuIj+AmO/bKyZmtn3xJHD1Cl5qy2bvflpL33c957oZHDVAAGass2puxBOurEeOsFeSM3+3RMrh69Jyh72+rtro48oIy7ADPrvGGXgFD/AO1ZNNL3tm6mdqr59BnEZ3DlKf8AOWnPJ7OAN+h/uPRmNPBRJB0LuiJwoZIh4mqkooxWKTLSVLLAfdouMch7VTFKmU/CkBm3Icv1aISPyi1ow0PFkDSaCnjfadZtKSEjdVz5ZD1gXN4pOVnNX4Fvk0YzCjE6Rx3K9DHhomDutCmZqneovu5eJfiF/rV/cfrFUXysJMV7qFHuSYjqrHBg1dSh26v1K/uP1gpwHiE0LCASpKswS7dRtGWTwmaVBJTTZ3VYAbmDXAlS0AJtWSQSxBJFyPB28Itja7NrosWLkiEZDQD+nmjFHf6Qok3T0EKNq8+ql9kT+ZS+lQ8cz4+UNMwUle17cqiPQFjFWOwpVSpNykgs7VM9na2Z8z3wBTigZi+VICrX5aGyuk5Oz7tGKeUMdTmjVbYIi8W1x0XQL4Mn4SUgppIsQR46xWjg7FBqSSgMHRns7KzG8Cu2praYSlIHKlZDqLBRS4uAflDy5qxLJrCibqAYKAtzAvbZm1iriRE/h6q3hygfi6IuvhZJermsylcxTS7Nuz6vEpnDnLqWfeChbItu753beMMqbQaVqpUQlSVkqu1yFCogZEG4zjBicclbqUz3ICg+YFuXQEH3tCIbpYmjbqoNilcd9Pkj/DUISVJSuoi6rh3LvlGuZPSn3lAWe50DAnzI8xA3gSq3XfJKGIAHKHLNo5jTjuHiYQSSGSU26lCv/wADzjVCbYCFmkaBIQ4ra8J4Gr4W6ae1WO7W6TfrZn2JizEcOCi9agWAsdgoP41D+0RbZ5KGVvPot0NGBfDXSlNagxJcZnoYf+HFwe0X+2VOXr3uYLPJGVvNb4aBy+FPbtF5JD68pd+86mLlYI0tWr3irvezdzEwWeSMrea2QoHK4SP9SZYgi97E2O4Yt/mJSOHUqBrUWqt/U/ye3dBZ5Iyt59FvhQNTwssXmKPu/wDEkjzBvvDq4W/xr7wbi4NvJvGCzyRTefREXhPGAcNuDWrN87Zvl6dzbCIzeFglRC1iovnk6VJLeb+Ags8kZW8+iIkwIxXCgZhIcFXMWIBcEEXKSc+sXyeHUkc6ixdjrYC/k/fFHEau1S03syaUpdLgvUT0vbxSN4TttVZFYd3Ss03h08lyoh2DoYksw5nIAfmNtTGefg1qU8ySSoBLKQmxY3Ck1MXF38I3zcTiUrpoSoEslTaC6ipjY7CK53EJzGimoGkpUlqyz8l7/eUVkBamPkFVSzz+GKXcodSkgktSEqCrCxJApLFthrG3D4RZASUGWkCkiuoEZ8pCqkuXGtoqmcQWoqKFpACKmBQWILFyTYa5ZbRVO4lNSgBSg9BKqaQpK9ApJfluLiDujVI8VwA06qY4WqgiatCXqc2PKSC1wDndwRFtElKUgr7RSRysXIbJ6cg+qoDpmspRMxJUBLLzLlTczIIenbWCHCJKlK7VwEkGwJ5iffsQGBUHtt5jSCdFKVjmtJcdPTVF2O3oIUSbp6QouXOVOLwxmIIrKNyP36Rx+P7OUWM6Ur+lQJ8QIXt+mYFINSuyUGZ+UKD5jJyPkY5COXi8rnURqF6XsvAkxCTPofCv1XTpxSDktPmISsUgfGnzEcxDxi4QXV+DbzXRnHS/1j5/KDHA8HLn3E1JAzSk8/iDlHCRKTNUlQUglKgXBFiO6JxsY11uFqubAlzCGOor2mRKCUhKQwGQiyBfs3xBU+Qlawy7hQ6jVjk9j4wUjutIIFLxcjHMeWu3CaFDwokoKqXMBdi7Fj0O3rGXE8OCiTWpLkGx2BH7+kJfDwX5lB1FTBsyKdtBl1vtDSOGhKqgpRszEgjJts+vfvETqrBTdQU8nh9IIrUXTS799+++fSIyuGtV+YslSSl3Zne4az39BFauDoYCpYYNn0AfLo/eTvF0/ABSiStQfQEMLKTa2yvQQq8lIu/26JI4e1XOvmfXJ722bLuaIK4Y5vMXkbPa738Ht3CLJ2ASqlyXSGBtuk7fyt4mIyOGpQlgpWaS5Z+XLTpBXklm8b6Jk8NYuFqzcA30b78YIAQNHCU2ZS7EHMXYNcN9sIsVw8FKU1KZNWudQIva7PbuhhJxB3PRb4UQlSwkADIBonElWmMBvaHhhmpqQ9acg5YjVhkD9INRRjcSJaCpWQ9egiL6ym1ZC9zHgs3XD/xKeksVrcaKJ9XhTeLzlFyu4DZJyOenQRp4hxNc33mCf0gfvnGCgRyHYsA0LpejYxpFvYAVSVEknU5+OcMDF/ZjaHSGyiBxQ5K/ME0nBTF+6hR7gfnlHScE4TMlAqWpnHuC47yd+6AkvGTE5LV/cflBjhfGlqIQsVE5EWOWujRow+JjLgDdrnY3jOYQKrqjDfbQobs/tjDR1Fwlk4vNlhFM1NQWQkJZ3J+TZvpHAzOAmtY7WSlI5gorLFKqykhgX5UKPhHc8UMg1InTCipJB0BTmoOUkHqBlaB0zB4fkQcTNTSsFJU4AKQ4AqTSOU5bHrGWZgedV18BiHQM7t6+Vj5rl8T7OzEgkKRMYILS6lEpW5SoW92xudopw/ByQStQRyoKbPUVhRQnOxIST5R32KwEhQWTOKZfvTAlYCS4bnIvSdna5irCfgyVIStRrSCRVMApl2DEMAAzZ3aKjhm3+62DtaXJ4k/Lb9Fx8jhSUAiaCqaQgpQ9KUhQqPaKLUqYGz7QU4fwYrBQJASFG80MtgMxLUVbhNzpV0EF+GcSwab4eVqEhVKUlRbJJWayw0EW4fjs2esokyilnClzAfyz8IUm2YYhjkYk2NgVU2LxD70rnZqvpf8A1a+AcPErtDkpajUNHBJ8+byaDAgF7PLU6wqYJtzWoAgJWCxAfcNlokHWDojUysui4+IviHMbTwoUKJqlD8RwmWsqUoXUkJPVsj3jeHl8LQklSXBICSbXA8MyMz1jbMmBIJJYC5O0VycUhYdKgR/lvnEcoVmd9bmliTwWWCCHDM2WgbaHRweWGsbADvbfd9Y3mYNxC7UbiDKEcR/MrCjhCBSea2Tn+Wkva7j5neIy+DSwwuQGzI+EhQ03HqYIdqNxCM1IzI84MrUcR/NYZfCUJFqvdCHcPTewIGrm8RncGQp3qu+RAzAByGw9TuY39qNx5iJJWDkX7oMoRxH72nAh4UKJKtMYCe0MxwJeTlJdiXuRZs2tbrBswJn8QlKXQtPKCRUoctQzY9L3ijEUW5SatXYew/MBdLmpGEKruALAlTgOSwDtnC/CLcil2bK+eTNm8dYnh8t3SSL1cps+hbKKsTwiq3aKAtZk6ZMwDZnzjnnAGl0R2hrrouWm4Zac0nJy12u12yvaF+HVtpVdhY5G8dFM4SsBQlqABNrqSQA/K4dw6iYb+EqMwrUlJcBnVVSWGikse4xA4J17FWDHNrcLnEyib5DckAeBOcHeC0o5FJpXvvm19MjbpF8rhZSsKpSSSXFgllMCwB2Bt1iSuHLcLJRUHclzURZKjbMB8mvFsGHdG7NWqpxGJbK3Lei3t9sfrCiL9PQwo6i5aF+0HDDOSko95Bekuyg4JBYjYa/UcZiOJpU3aGYtYmOpKgBLA91fLUolTBnfrnc+g47C9pLWkzFSw11JIBHidI86xXA2URLmBadCUlL+F4w4t2Q3zXd7JLHAtkO238qcji6EgcpVSFoQkkAISskqNkl13a7gWziE7jppQmWgIoC0gnnNKlBQArdiGFxqNMooPCF7p9fpCHCF7p8z9IxfEHmuyIcLdnVFJftKgFP5FSU3ShSk0pV+pDI5cza4y2ijFe1eIWSEK7MK0QEvfY0v5XiqVwYfEo+FvnBTho7AvLAB3IBPmRbwh/FE6Eqh0eFZqxmY+e3W/sj3sXwYyZVcwETFuS5Nk6AjJ9TreOkEc9gPaK4E0AfzDTvH7x0IMdPDyMc3ueC8zjBKZS6Tcp4UYsRjgksA59IzKxy9wPD6xfaxl4CJT5QUkpORDGMn8KluCHBAADHY1Dxe8Zvxi/1eg+kOMcvceULQoE1bK4cHl5B70vc3panyb6vClcHlpyfXV888+6IDiCth6/WLZfER8Q8oKClxzzSlcKQnKqzG5e4TQD5GG/hMtmY7Z/ylH/8AJbwG0bZc0KDgvEnh0FLiO5odM4LKOYOpzPxM/wAh67xpw2DSgkpdzm/eT81GKcXxiRLsuahJ2qD+QvA6b7ZYRPxqV/ShX7gRAujbuQr2w4iQd1riPkV0EKOXPt1hv0zf7R/7Qw9u8P8Apm/2p/8AaFx4/wAwU/6fif8AzK6gxznHSZdQCRRMu97K1sbAnufyjVgvajDTSyZgBOi3T87esE8RIStJSoODEJWiVlNKgwOw8n9xpHlsuUw2LQFB3CGIa5IdrOcg+RF4twGLUXCK6iXDKcM4sKjo79Wh+KcHEsVCYkDQLLHw3gOlXWOU4yxGnBdZkcczbaj54hNSkkzAwUUJ5QayM3INu+HVjpwSgEkFVwqxHQEUkhzYfvAB+sWCeoZKVm+ZzGvfCGKdzPqkcGPL0XSy8coAkqJKCe0SqhwN00gPp6w2GqmEKK1U7AkJUQVPY3Zgmz6xzK5hJckkm1yXMHeCYOcnmNkG9JzPcNI0wTukeBRr3us0+GETC6wD72Rn7yMKGf7vCjqrlIZ7QTCJYSPiUH6hsvMCOajt5ksKsdfD/qBuH4StDs3vDmqY0i7CxGf7xzMXhnPfmC6eExTY4y07rm3hnjo8Rw6YKqZQJNN6ktbOzCxtbpFc/CTOaqXWoBkqpBSbubA8uwjIcI4fwtgxjTy9UBAiSJZJYCDYwSitNlhFASwSQx1SW0e5IiQ4YQQQhwFAiW5Y2a5Xa59IBhXIOMagipBGdvsbaXEdTwzGEyglQIUkAX1tY+ny3iqbw1Sj7qQAQLn3kC4SRcZsOoizCSBLcTCCpVyQPR9hpG3DQOjfpssGLxDZY9atZyn774dSSMwRBQYUOCCzeMROGIAZi27/AFMdClysiGQ0bzIW1w4JuA2W/WILl+9ysdLHL6wqUcqxwnjWZFhvbQAeMSQgAF+5tA+Xf/mCkZSqcDMZY62jjPaj2kmTpikS1FMpJKbFitsyojTYbR2k3lCiXsD6C6ne2u2cefT+GpKph7QIpYlKs0VMDUbXcnlAJGWcZsUXZQAu72I2LO50g228UIAh4KTeATRRdBC01A1pADAqIVVkQkOdLi94uPsxNtzySCVBwt7pDlNk+8z26Rg4T+S9R8ZB+YILCjXh+HLURakVBJJBsSCrLM8oJjXI4MK/zJiexCgkzUEKqcEigC5y2LeEIRuPgpOxMTdyhBjr/Y3jsxIXKVzJCSpBJNiPgFrg6DRoxYbhyApJOHmqTmATUpabXKUUlNiDre3cWl+zxNNXKCVTAEgpSk8vInmcgMwdIsSQY0Qxva6wuZjsVBKzI8fbpRWDFz1LUVLJqO+nQbCKY6LG4CkKCpdVV6gm6DrerLvO/jhXgEsQQZa7UAqCkrct71m8TFroys8WKjygDRDHho1nh6gkkkODTS/NmA+zORd9YhKwa1FSQLpBKgSAzWOe0V5DyWgSsIu1njbwubMC0plqIcs2jauMsoU7hM5AJVLLC5IILd7GDnAJIQkBSCmYp7qZ1Bzltll0eLI2HNros2KxDBESKd6IvQPt4US+8zCjavOIVxKaEqKqyhaEun+YbUn7tEsPxOYVITyFSnycjoXswsXzi7ieAE0bEZH70jnZ+DmJLFJ6Ncekc2d0sb7ANFdLDsilZROo5o4jjKnW/ZmmzAkE7m+g8TE08ZUXHZhxc86WY5MdSdoycJ4WXrmjuBzvmT9Iz8RkTk1i6kKIJIG2TgZMBBnmazObS4cDpMgpEE8bNJVSzlkuk0noVOwOvdGjD45anyKgxopIsSHIVUx1bugFhkzligDlyukAB8y7Z9c4K4/h6ilJQfzEBnDJfubLpEopJXtza6fRKWKJjsumv1pQxPESpylZADkhJSLM494OC9tbw+BxIPMwIYBQckuXPMVZ5CA8nh0xampI3KrAeefhHS4TCJlooTd/eP6jBh3SvfmcKCWKZEyPK02fe6qlzmFiR0ewvp0jQrFEKaq27Bu6M68KRkYqTLJLARv1XJ1C3jGG1gXsGOo74f8AG3Yht7v5NFa0qYEF1D1eMqJik2HyhqRJCIpxTlm7r591omZ42u7NGOQgkXAAd9fDwiGJrd77Aj9+sCdmrV07EVJUGF0mxLuDvbrAXC4TDBZVWqVMqNpikEgqFXLWDmFOb63vBKQkqLnLUbjZtox4zgv5KkSiyiUqcnOj3A5dmYaaNrFbxetLThZKsEkX71WL+FyUpWj8ZLZVT1dm7rsS9Tvp4QVlcDUlCQma0xIIKwjMm1YSVNWziou7xy04zKVSplcsBBSEJlrmFeRICigAOoE1Ofe6AwV9neDlPMUUAhBbmC0qY1hJd0pJIfWzXiphs0AulOC1mYv6DX7fqtYwOHlKCl4g1JWVmpaQFLUFINQI1DikNlDTsJg5c1KJilLmZpQVLUzg3pHKA3pA/i3D+xE4pkqmCYQsBIDJUCPeA5snJIN6iLRm4bOVNqJkK7RZKV/lmkoLghS1qdJZSg4vlmzQi6jlpDYy5hkzmvmB7G6Nz/aLDyXSmWagHCUpSCWNLZu9jbO0ZeKYvEKKVK7OUikrQCVVqIZwqwuAWZs94JqwHZy0iSlJVL/8QmOoJLNm9i2vWOPxUjF4meTOQpJQkkABgANEnUnvMOQubp9ksLHFIS4UK3JNn6D+V2S+JqlUiegXBJUh6baX16dYadNw0xFSwybczEZsRdPh6Rn4T2y0BM5IoDNUOctl3NuQ8W4+SEqrpJJFKixXy5tS+b6xbrVrKWsa/L48wdFYcFKKS008+SlKSosC7JJubtrD/wAOUaqZgUhblQI1OqSMrsdcoFYJQUtKBKVQhRKSxYWOYVbO7hshaCeHwBQhkk1E1KuwP8tmYNqAN+kJuvgiS2aF32UZ/CVFbgpKSkhVTuskEEqYfKFL4WuoqmFJOafeNJGqXydhaBqpC+0SFFyylNNJKMyKQd216xpweCUopKklCQA6bCopyNla692ucA32UnW1v4xtyRev7cwom/25hRasKQ+nzhD784UKBJL79YX36woUCEvv1hH6/OFChoSV9fnC38fmIUKBCR18YStfGFChISV9YX+flChQIS+/SEfvyhQoEJ/r+0MnT70hQoaE6NPCGTp4QoUJCdP0hbeEKFAhMn6fMw4+nzhQoaE3+PnCH35woUJCc/X5wx+vzhQoEJ/8/MQx+sKFAhWQoUKBN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528" y="1641500"/>
            <a:ext cx="2848612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0" y="6642556"/>
            <a:ext cx="344677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Source: </a:t>
            </a:r>
            <a:r>
              <a:rPr lang="en-US" sz="800" dirty="0" smtClean="0">
                <a:hlinkClick r:id="rId5"/>
              </a:rPr>
              <a:t>http://www.glamorganicgoddess.com</a:t>
            </a:r>
            <a:r>
              <a:rPr lang="en-US" sz="800" dirty="0" smtClean="0"/>
              <a:t>; http://www.beading-arts.com </a:t>
            </a:r>
            <a:endParaRPr lang="en-US" sz="800" dirty="0"/>
          </a:p>
        </p:txBody>
      </p:sp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9552" y="3657724"/>
            <a:ext cx="2304256" cy="2717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3137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3563888" y="1628800"/>
            <a:ext cx="5112568" cy="360040"/>
          </a:xfrm>
          <a:prstGeom prst="rect">
            <a:avLst/>
          </a:prstGeom>
          <a:solidFill>
            <a:srgbClr val="88C0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491880" y="1556792"/>
            <a:ext cx="525658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GB" sz="2000" b="1" dirty="0" smtClean="0">
                <a:solidFill>
                  <a:schemeClr val="bg1"/>
                </a:solidFill>
                <a:latin typeface="Gill Sans Light"/>
                <a:cs typeface="Gill Sans Light"/>
              </a:rPr>
              <a:t>How to Monetize Product Reviews</a:t>
            </a:r>
            <a:endParaRPr lang="en-GB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Gill Sans Light"/>
              <a:cs typeface="Gill Sans Light"/>
            </a:endParaRPr>
          </a:p>
          <a:p>
            <a:pPr marL="228600" indent="-228600">
              <a:lnSpc>
                <a:spcPct val="130000"/>
              </a:lnSpc>
            </a:pPr>
            <a:r>
              <a:rPr lang="en-GB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Don’t forget your FTC disclosure!</a:t>
            </a:r>
          </a:p>
          <a:p>
            <a:pPr marL="228600" indent="-2286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Blogs: Include clearly worded language at the beginning of each post that clearly describes your affiliation or compensation with the products or retailers contained in the post</a:t>
            </a:r>
          </a:p>
          <a:p>
            <a:pPr marL="228600" indent="-2286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Tweets, Pins, Status Updates: Preface with “Ad”, or include </a:t>
            </a:r>
            <a:r>
              <a:rPr lang="en-GB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hashtags</a:t>
            </a: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ill Sans Light"/>
                <a:cs typeface="Gill Sans Light"/>
              </a:rPr>
              <a:t> that clearly identify the item as an ad, example: #sponsored</a:t>
            </a:r>
          </a:p>
          <a:p>
            <a:pPr marL="228600" indent="-228600">
              <a:lnSpc>
                <a:spcPct val="130000"/>
              </a:lnSpc>
            </a:pPr>
            <a:endParaRPr lang="en-GB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Gill Sans Light"/>
              <a:cs typeface="Gill Sans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4192" y="226740"/>
            <a:ext cx="9098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800" b="1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/>
                <a:cs typeface="Source Sans Pro Black"/>
              </a:rPr>
              <a:t>Technical Elements</a:t>
            </a:r>
            <a:endParaRPr lang="en-MY" sz="4800" b="1" spc="-300" dirty="0">
              <a:solidFill>
                <a:schemeClr val="tx1">
                  <a:lumMod val="75000"/>
                  <a:lumOff val="25000"/>
                </a:schemeClr>
              </a:solidFill>
              <a:latin typeface="Source Sans Pro Black"/>
              <a:cs typeface="Source Sans Pro Black"/>
            </a:endParaRPr>
          </a:p>
        </p:txBody>
      </p:sp>
      <p:sp>
        <p:nvSpPr>
          <p:cNvPr id="9" name="Oval 8"/>
          <p:cNvSpPr/>
          <p:nvPr/>
        </p:nvSpPr>
        <p:spPr>
          <a:xfrm>
            <a:off x="179512" y="332656"/>
            <a:ext cx="648072" cy="648072"/>
          </a:xfrm>
          <a:prstGeom prst="ellipse">
            <a:avLst/>
          </a:prstGeom>
          <a:solidFill>
            <a:srgbClr val="88C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Source Sans Pro Light" panose="020B0403030403020204" pitchFamily="34" charset="0"/>
              </a:rPr>
              <a:t>03</a:t>
            </a:r>
            <a:endParaRPr lang="en-US" sz="1600" dirty="0">
              <a:latin typeface="Source Sans Pro Light" panose="020B0403030403020204" pitchFamily="34" charset="0"/>
            </a:endParaRPr>
          </a:p>
        </p:txBody>
      </p:sp>
      <p:sp>
        <p:nvSpPr>
          <p:cNvPr id="11" name="Footer Placeholder 1"/>
          <p:cNvSpPr txBox="1">
            <a:spLocks/>
          </p:cNvSpPr>
          <p:nvPr/>
        </p:nvSpPr>
        <p:spPr>
          <a:xfrm>
            <a:off x="5580112" y="630932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460828" y="6347420"/>
            <a:ext cx="1815480" cy="288031"/>
          </a:xfrm>
        </p:spPr>
        <p:txBody>
          <a:bodyPr anchor="t"/>
          <a:lstStyle/>
          <a:p>
            <a:pPr algn="l"/>
            <a:r>
              <a:rPr lang="en-US" sz="1100" dirty="0" smtClean="0">
                <a:solidFill>
                  <a:srgbClr val="538E00"/>
                </a:solidFill>
              </a:rPr>
              <a:t>Reach. Engage. Convert.                                                                                                                              </a:t>
            </a:r>
            <a:endParaRPr lang="en-US" sz="1100" dirty="0"/>
          </a:p>
          <a:p>
            <a:pPr algn="r"/>
            <a:endParaRPr lang="en-US" sz="1100" dirty="0"/>
          </a:p>
        </p:txBody>
      </p:sp>
      <p:pic>
        <p:nvPicPr>
          <p:cNvPr id="14" name="Picture 13" descr="Screen Shot 2013-11-11 at 11.36.27 A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4248" y="6309320"/>
            <a:ext cx="742388" cy="366985"/>
          </a:xfrm>
          <a:prstGeom prst="rect">
            <a:avLst/>
          </a:prstGeom>
        </p:spPr>
      </p:pic>
      <p:sp>
        <p:nvSpPr>
          <p:cNvPr id="253956" name="AutoShape 4" descr="data:image/jpeg;base64,/9j/4AAQSkZJRgABAQAAAQABAAD/2wCEAAkGBxQTEhQUEhQWFhUXGBcXFxgXGBgaGhYcGB0XGBcbFxwZHCggHB0lHBgXITIhJSkrLy4uFx8zODMsNygtLisBCgoKDg0OGxAQGywlICQvLCwtMDgvLywsLCwsLCwsLCwsLywsLTQsLCwsLC8sLSwsLCwsLCwsLCwtLC8sLCwsLP/AABEIAOEA4QMBIgACEQEDEQH/xAAbAAABBQEBAAAAAAAAAAAAAAAFAAECAwQGB//EAD8QAAECBAQDBQYEBQQCAwEAAAECEQADEiEEMUFRBSJhE3GBkaEGMkKx0fAUI1LBFWJykuFTgqLxM9IWQ8Ky/8QAGgEAAgMBAQAAAAAAAAAAAAAAAAECAwQFBv/EADQRAAEEAAQDBgQFBQEAAAAAAAEAAgMRBBIhMRNRoQUiQWGR8BRxgbEyUsHh8RUjQmLRU//aAAwDAQACEQMRAD8A7r2h42nDIBapanpS+2ZPQf4jjl+12KKnqSBsEhvW/rBn2pwYmzi6JilhCaQlmKeYqLm1jmM7iBCuAIJCkTj2RCjXQpQBQUpUCQwYlRYjNowTOlLu6dF6LAR4RkQMosnmLXS+zftIMQ6FgImAPb3VDUh8m2+wI4x7ZKqKcOwSLVkOVdQMgIzf/GEluznKUSFsOyUCVIAJSxIZ3zNvOB+G4KskVulNakqZlKFCa1EAFiw65xF0k2UN6q2LC4DiOkux+U3p67ohw/2ynJI7VpidbBKh3EW9I6fivtDLlSUzE85WPyxk/U7Afd44+RwVCVhU5RMmopSUhQXMATUClLG25jVg8AAtJ/DBTXCQsLJFi60ldiAct3eHG+UAgqOJw+Dc8OaNt60B8tSNedIn7Pe0kyaqZ2qbBNSaARcMKb2Lu9zZj4HOG4+vlVZTBT5OC+jlsjArA8EpWhczlAKpjgUBJsVJSyvdYNdPukwXHDkzJaSk0nNwASCQyhl1Iu/nGiLOBquZivhy45BQPoEP4lxiYD+Ug0/rKSQeo0aMWG9oJiTzssdwB8CILfwlaDXLJK31IIU7gukhIFm10jHh8CQtLySFEMoLSVIckuoG92a2UI57u1bGcNkrKD90RxfFkIliYOar3Rv37NAFfHpxLhQHQJDesTXw9ApJqSAVhRpJAZXISCxYjbaN0yTJCVKEuWUgg1OWoIDBO6ze0Di93jSI24eL/HMSreD8Z7Q0LACtCMlf5jNxHjyqiiSAdKs3P8o+3ilpSQVUJJUlLJFRpBSKiKgxUDleLZ+GmCkJQFB3JSggF8rFgltwYMzqq0hFCJM2XTkdrRlc8gILEOHUDmMnHSJrxApca6fWI4TBmgBzZwxzZyA7as3SLpWGI2zuXudBpF4XIdYcaWE4lW8X4fEuWV5xavDquyRdruPoIiuSq7pqOQLAvr4Q1AZgqp2JLsnziCMQp9+jRo7AuMwGa1u8QjhToLWsHu3fAjvJ1zwA+u0Swxf3je7NYNDrw5OgG3ccxFWIwyqSxAOYzZhpa7GETQtTbZIBWHAcXC1lCg1zSd+h6tFXEuMlJKZbWsVHfpGZfDFVJrTSC7kB2Zzobvk8RVgEGhiEOzgqBtfQ3fLOOWZZ8mXx6rrNiw+fN4cvBRk8bmg3IUNmA8mgyriaBK7TwbV9oAy8GFDkVzEixDC5bPVrksNIrXhWDlaWqYMXfc20FvOK48RMwG9VbJh4JCK0+i0zeNTSbEJGwA/eN3C+MVGiYznIjXodoDTMMUm7gZglJDjo+cX/AIBQpN7lg4ALhja+136RGOacPuyealLDhyyqA5Lq2+2MKIufsGFHatcWlXPkIV7wBtfS3eMoATMPgRLVyzRLUkOoCYU0ksCCXZL/AFjL7b8TUkpk0mkiolyHzDdWzbqIAjiiClXaCYeUJQlNKEhgAKqc02dgALneMsszc1aLs4PAymMSWaPI+/2XcScLhpiUolznITQ6Jie0KUkFioCqzDaMyJmAkkKC7y1G6SsstTgvTYqNJd3yjkZfE5bUlJoIlmYkMkTFo7klkkuT+0XK9oE/nNKvNAJFRpCgQxpsKWSLEOdS0R47fJXf02ayO9XzA9ff3XVThgZU4SzLCppuxCltZ3JWWFhm9hFmJ9p5UvlTLWS3KBRzMaaRSo3zt0jksL7QJCVFaSJiiXKEIpKT8Kg4tdXW+eka5ntVLQlCZGHACPd7TmpIyKeZxDE7a0IH0UXdnSFwDmud9dP4RjiWLnKoXNEtEoh0odVajaoK5dEVaZl3jRgkImoKpKuymkusBRue4qyMcxg8VPx+KlBSikJcugNQNSHe5sL7wW4lwCYgkoFaNGzA6j6Q2vLrcBYSfh2R1E5wa7fy+RvdGUTMQkArdTq91ISaQdzSbDd4WH4jNdQVQqx7NSWAUQ+bm4yenKOYRj5iQUhZAyI+rxHEYtawAsuBlYfsIfGHhaj8ASdaXWSuKTKpaVSxzh7VBsz8QuW0F4UzjQYFMsqCna4DU+9UPhYmOVTjpgyWcgM9EuwfPUwl41RJJZyCDbN8/HrBxkv6drsOq6PD8YUoOOzJYmkBTuPh7yAfIw/8TWtNVgmsAhLhVOZUSTYM/lnHOTcetQSFUmkMCUglu9o2cHwUycWdSZfxEW7gPu0MSkmglJg2MaXuoLoEKYAuUrs4N873jTLxCiWtl4RPE4SoBrEevfA6ZIUnMH9o0rgusFbUY03em3ePGJDGG4YOM+YeDQOQsguIczSXc53MK1HOt4xpZ2baxbxLxOXPUdnZ2bPxeB3bFm08Pt+sMqaSznLLINBaM63zMQSWBbLbq7v93jBPUpZAQqlRyOd9Arp4Q8uSpWQfrGjGcKCpRTarMHqP2iEoJaaVsJ74J2VOH4zY9olmsSn3TelwcmfrGlWOlKNCrk6KSSD1FmI6xycwrRyKFwXY6d3QxarHqUutRzASqzgizhjHNbjSBTl2DgQdW/ddR+EkrYpbldigsz5+7FJ4UhgkLVZVQ90sf7fSAXaSnzqATZ0sFqvmAq1rRKRM5FETAFEe6oA2GhJ2uw+sWcdhOrR6qv4d4Gjj6I/N4WFO5fPMGzs7AKADkQycOQq6qmABsA5FwenhAuRNSlgogBaSygQVSyTZyDfMXLNCTxYVuVNcPZwQKgaWuH5TfYxa2aIEEivqqTDKRQNj5I59/FChn+7wo22sdFD+M4RE1FExIUl3B1Sf5SMo5LFeyZ/+qYG2WP3A/aO6nKszOTpA8pO0VSRMfuFdDj8Rhj/bdpy3C4pXstP0Ms9yj+6YqPs3iP0A/wC5P1juikjMQ4QdjvFPwjPNax2/ix+X0/dcTI9l5x96hA6lz5J+sE8D7JywodrMUoahIp8zc+TR0QRE1SmziTcNGPBVydtYx/8AlXyCI4Dh0qSmmUhKR0zPecz4xqAijBrsxzDPGiNIAA0WIuLjmJsrPPwUtfvoSrvSDGCf7OSFZAp/pP7F4LwoRaDuFNk0jPwuIQL/AOLSv1L80/SJJ9mJP858foINRWicCSBmLGx79ekR4bOSt+LnP+RWCRwCQkvQ/wDUSfQ2gklAFhlDBbxGZPALE7epYesSAaNlU973nvElWNChqoqVikhVJztoWvldmh2FAAlSVIScwPKIfgkbepi6qGRMBdtCx74FGlWnCIHwj5xMSUjJI8hFkKGigmhGHhjAms+LwqFhlpBA1OncdI5LiScKgmnEof8ASXW3igH5QC9qeOLnzVJCiJSSQlIyU1qju58oBRy8RJG81l+q9Pgey5GsDnvIvwH7rojxGU7Vv1ZTeqRD/wAQl/rHkfpHOw0YeEF1fg2cyui/iMr9Q8j9IMcKwSZ1xNQRqlJdXiPh744WOx9ieLy0tIUkJUollj4zcsrrtpF+HhjL+8sPaEDo4S6K7+my7P71hQ7/AG5hR2aC8lZTCTU99RptfeFMwyrsRdr3exfcwxcXBbeKkYsueY9AQPHLWGoGlYcOoO17WL33Lw34UlQJFmAzGcL8Sq7sG1Y65CGGJUzmzlgbMO8NAo6KQwpdwA79w9IsOHJLuLG1vIGIy5pyfmsbsxHSzxnmzwXL+DkPk1vMQI0W3DIAcAu2frF8Y8CXcjoMmy/7jZDUxslChRTiCqlVObFu/SAphWqgcvBKJJVQSXsQabhIfv5fUjrGYz8QwNJuSGYcuQB8z5JiRxE0V1OAAaSAL3YHL+VR/wBwikvB3BV7WObsQpo4aQ/uktYsXBd374vxeErL8uQBcbKCm7rRSlc6zkgVM7DIAEEhteYaMWjPLmziAQVFwC9IvYm9t7eULu7Un3t7C0DhpqdwzuB+kVFXL5tplGibhKlLJyUkJ1t72YyPvekYu2nM4JPvMwBBpqSTlqwUO+JGZNIPvXUQLMWZwcureA8Tu8kEOvcK38ASp1BBu7N/LTr3A/8AUasFJKEsS51PVgNe6MKZ00LSFE/ESkJewKQdHycjv1hTJk6zVOxewZ+d9NORt31hgga0kWuOlhF4UYsApfNWSdnAG+w7o2xaDYtUkUaSinGTKUKUzsklt2GUXRRji0tZ2STvkCYDshu68wOBlrWoGqu3LJAKSRZYlh1FTMTmLd0OeAOUUTkFKgXPMQlSaa0mkF2qSx1eOswmPkMpSpdJKqVLk1MSQ4BKSFOL+T2eM68PgxLKXnolrSkOy6AlZNJcpIAKnN++MJhb5L0TcfKDQzD6Arnl+zRZ0TkLcTCAlKnUZbVJAZ3vGLD8JUSKz2aSVOpQ92ilyobOpI8Y9ARhJCwOzxBcIAKkLRUUpIZyA4yALM7RnwSMElSEy5pJIVLQApTGtioAjV2LvYwHDt9lDe1ZqI1J+Wy43DcGu85VKCF0UcyphSwFIvYkjmZo3cP4elEwFUibUGKUqUWCnspS0JAAfQ7P0jopAwImKSAZi0PUVFawm+TrNL1aamC+DnIUh5SQlJLFgBcd1olHA33qqsT2lLRsHX6e/dUrXO/qYUSfr6mFGxcK1RiZale6LaxiBIOxHpGb2knzUAUqIQbFrX6nujmwo5uYofLlNUtsPZpnZnzV1XXVG988+sKs7naOWGJX+tX9xiK5yjmonvJiPHHJWDsZ96vHoupmTf1K8z9Yrw2JlqXT2iQfn0ByeOWhRHjnkrW9jM/ycV6VKQAGGUSUWgP7NYpS5TKflLBR+Iad7ZQQxZcUjMs/drl5eMammxa5crDG4tPgrEzh3ZZ2zyiyMKkF7AkByHe5AADk3bOJKmrDWfwYnodtfTrElVm5rY0IpG0Y5c1ZI2vptZugzMSCz2Y1URbe+/cIEZleiYCW+z3Q5IFrDSMaUMzOPdF33cgPo0OJq2HKb3Nu63lAjMrpk0JyAsL6AbAdekWSlgh4wMQGKWKlMbZA3se61smi2tbKASQGYdMxbc5efS4lmWxg+jxWucB10teKZEvN03fXTZnz1PiYQB5WyGVmzt6B/OBO1raICaHbw8s4qRNIS5F9BqTFCUqSAzuzF3LEkXD+OUCCVvhGMgUoqFjZ9O4Bz4k+Ua4EwV5hx+bNkrVJmpTS9SSmwUCGSbuCwtfJmuGjJN4mlSFVBZWaaLpCEUuzpSBUzlgbB49K4zgZM1DTkuNNCD/KRcRxeK9kkv8AlTCBssAnzDfKMEsMgPd1C9Fhe0MIWgTd0j0PosErjKEqcSyUpWZiJdgmogB1UpcszgPqYieOgIolywGWVgrJWBUkhXLZLuVZAAWs94vX7JzNFoP9w/aKv/i0/dH9x/8AWKi2bktgn7OOucepV8njkilKZktSkljMSAlIUoMQpJSQUlxkGGdnvGse2I7VJTKSlBICiXrpfcG7OTeM+H9kj8c0D+lL+pIg7wr2bwyMwqYvSu48Ei3m8WsbOfJY58R2aLq3HlrX/F0VXX1hQ3j6w0bl5/RZ+IzQlBdNT2pLMX3fIa+sclNwCwkrABS7cqgoAnIWPWOvxHD0zS6iq1gASB4tnmfOKJnBLgy19mbHlSQHBe4Cm3F9DFMjC4rfhMS2Eb6lcoMGspCgLKVSLi57s4nhcApdVwmlvecZmlhZne0dT/CCy6lpdTMQkillVWFTZt5ROXw+6mmllElaQxSSXexyisQrU7tHQ0uem8HAcCZUoPypQdGdiTdgX8IuGDQlRCEhdIAVUWJOhSDYpNjuw8yuLRhwpJJKlABCUpLu/QbubkxBWOlyQ6ZNJNTOUgkpNwSCbvprEsjQqjiZHgbnp/xN7PIUCSUlIPLkyS1xSCbZq6M0HhAiRNWqexyGx5CKfh3LkX/m7oLF2tnFzNAsE5JfZUniiYS4sbF9NiBr1jDKwM5KQkTAANgLPsSN3L9ekXrkTuVljLmtnfTa3fDvyUCwc1elOQOrktvm3qfKEnDAZM3cH7n2jLJw08KBVMBTZwwD5vp1Hl4xOTKmV80wFLGwAdyzHLv/AMwWkWDmFeqWFO+mXkC8Sky2f9gB8oxiRPt+YOthfLp3nxiUuRNAusE1vl8LFk5bteC0ZBzWmehynb5XF/IHzi54HHDzv9QeX9QfL+kt3jURFGGn6zRkMgNi/wAO7eUF+SeQcwibwngXicCtfZkqFSQXO5qQoGw/lO2cWdhPtzpyD9bDVrXCj4tBfkjKOaIGE8DlYaf/AKgH2Ls3fbrEuwnUtWKnd20ZgMt7+kO/JGUcwt7woowktQDLVUd8ouWpg5yhqB0QzHqdXQRmpLO1t4IiWhbkeP8A1E/w3UZAaiw3YwqVRbeqEwoInDruzWAsNfMeMVKk5snS1jffo8KlHKVjjThJgFmudd+kSOHsN7aADxyLw/Z8vXuyIzFvn0h0m0EFaX+3/wAQojV9uIUCuWXH4KtiFFKk3Da7A7h7+cYvwtKASsLTftHupVjZNnzOp2jRxnDTpiaZTN8V2J6DpHJTsOpJZQY+B+UZ5Xhp2XUwcPEZ+MfJFsTNRLT2ZKlpUamCkKpIaxbPI6h3y1hpuMk1TCkq57ApASUgXcENZ2BBzbOA7ROXJKiw9SB84o4q6XwrANSVsn4xJJJSFEqSSWpqSAxFrh7GK52NzoBSl3AKiWZz01JzfONGF4Gtfxyx/vBPkl4NYH2ZQkvMNZ2Zk/5ibWvdsqXzYaLc379FV7MYZavzVks1KBkCNS23+Y6IGElLBhlFeIllSSEqpNr+If0jU1uUUuJLJxX5tv0Vrw1UYpWEmhYJmukO4bPaHXglKCalOpK6gW0Lgp/tUU+USsqOUc1seMC8EqpakqYqKSOgASCPFoZOCmuXmlndhoHFvJx4w4w03l/MdgHtmQUuejgEf7oR18FId3YhQThZz/8Ame4s2xBPmHHjEl4WaT/5WHNZtwAPIgnxiMzh6u1MxKgC4OWgoBHjTn1iYw03/V/4/Lv9IjSkXeY9P2Vk2Qssy2ZJB6l0l/RQ/wB0QVImUsmYyqiSc7OSA3cwiAkTKg80Zg07hg4Y9x84rHDFhZUiYEuok2zBUtTf8h5Q0hXMeisXh5wSppjmlQGlzlf7zghLNg+bQP8Awk5k/m5M9s7+j3HlEzhZuk3fTcgjyAZupgCRo+IW94aqMasJMYATSC6i+eZdOewtFGJ4YtS6wsBVKQ7apEwP/wA/TrDsqIa3xKKPEZiHBG8UYSQtJNS6hZht4xphhRIpCZk3muGIs41PXpEvxJayi75bDxjZiMKF9DvGCbg1DR+6BUkELSMUrMXFtCCX/wCokMWXZn3ZzA4kje3faHTMI1zhWlnRKXin0DHIk5+mfSHVNcMzbvA3tizdXyDxKVMVU9zvDtSD1v8AvSFDP92hQKxAvaMLBSXNB00f/r5QFjscYpNKqg4YkjcD7Ec5O4aoEt7oClOQUsAzhla3EcjGwHPmbrfRdnBYhuTK7Suqwwo1fgFFqSlWeRyYAm+WoyMQOFIpqKUu7Odt23Nh3Rh4buS3CVh8VQ0bcDxWZLIYun9JuPDaM6JBJbLIdSTkwzi2dgykX2qZmLOBk+5ESYJG95qjIY3d1y7TDTQtIUnIhxFsB+AzCE9mWNNwz2B0V1+9ILiPQRPztBXnpWZHkJ4UKFFirUXgevBTCokTVAHIbcxNr7FvsNLE8PKlKPaLTUkBgSySPiF/SFLwJSSRMUXADFyARmRexMQNnwVraA0PRQOAX/qq/wCWxG+9/CEvBTCEjtVWCwc71M2ukMnhqgR+auzWJJdg175E3iSOHEN+assADc3bN76+kKvJSzD83RLEcOKyOduVIdrulQW4vuIj+AmO/bKyZmtn3xJHD1Cl5qy2bvflpL33c957oZHDVAAGass2puxBOurEeOsFeSM3+3RMrh69Jyh72+rtro48oIy7ADPrvGGXgFD/AO1ZNNL3tm6mdqr59BnEZ3DlKf8AOWnPJ7OAN+h/uPRmNPBRJB0LuiJwoZIh4mqkooxWKTLSVLLAfdouMch7VTFKmU/CkBm3Icv1aISPyi1ow0PFkDSaCnjfadZtKSEjdVz5ZD1gXN4pOVnNX4Fvk0YzCjE6Rx3K9DHhomDutCmZqneovu5eJfiF/rV/cfrFUXysJMV7qFHuSYjqrHBg1dSh26v1K/uP1gpwHiE0LCASpKswS7dRtGWTwmaVBJTTZ3VYAbmDXAlS0AJtWSQSxBJFyPB28Itja7NrosWLkiEZDQD+nmjFHf6Qok3T0EKNq8+ql9kT+ZS+lQ8cz4+UNMwUle17cqiPQFjFWOwpVSpNykgs7VM9na2Z8z3wBTigZi+VICrX5aGyuk5Oz7tGKeUMdTmjVbYIi8W1x0XQL4Mn4SUgppIsQR46xWjg7FBqSSgMHRns7KzG8Cu2praYSlIHKlZDqLBRS4uAflDy5qxLJrCibqAYKAtzAvbZm1iriRE/h6q3hygfi6IuvhZJermsylcxTS7Nuz6vEpnDnLqWfeChbItu753beMMqbQaVqpUQlSVkqu1yFCogZEG4zjBicclbqUz3ICg+YFuXQEH3tCIbpYmjbqoNilcd9Pkj/DUISVJSuoi6rh3LvlGuZPSn3lAWe50DAnzI8xA3gSq3XfJKGIAHKHLNo5jTjuHiYQSSGSU26lCv/wADzjVCbYCFmkaBIQ4ra8J4Gr4W6ae1WO7W6TfrZn2JizEcOCi9agWAsdgoP41D+0RbZ5KGVvPot0NGBfDXSlNagxJcZnoYf+HFwe0X+2VOXr3uYLPJGVvNb4aBy+FPbtF5JD68pd+86mLlYI0tWr3irvezdzEwWeSMrea2QoHK4SP9SZYgi97E2O4Yt/mJSOHUqBrUWqt/U/ye3dBZ5Iyt59FvhQNTwssXmKPu/wDEkjzBvvDq4W/xr7wbi4NvJvGCzyRTefREXhPGAcNuDWrN87Zvl6dzbCIzeFglRC1iovnk6VJLeb+Ags8kZW8+iIkwIxXCgZhIcFXMWIBcEEXKSc+sXyeHUkc6ixdjrYC/k/fFHEau1S03syaUpdLgvUT0vbxSN4TttVZFYd3Ss03h08lyoh2DoYksw5nIAfmNtTGefg1qU8ySSoBLKQmxY3Ck1MXF38I3zcTiUrpoSoEslTaC6ipjY7CK53EJzGimoGkpUlqyz8l7/eUVkBamPkFVSzz+GKXcodSkgktSEqCrCxJApLFthrG3D4RZASUGWkCkiuoEZ8pCqkuXGtoqmcQWoqKFpACKmBQWILFyTYa5ZbRVO4lNSgBSg9BKqaQpK9ApJfluLiDujVI8VwA06qY4WqgiatCXqc2PKSC1wDndwRFtElKUgr7RSRysXIbJ6cg+qoDpmspRMxJUBLLzLlTczIIenbWCHCJKlK7VwEkGwJ5iffsQGBUHtt5jSCdFKVjmtJcdPTVF2O3oIUSbp6QouXOVOLwxmIIrKNyP36Rx+P7OUWM6Ur+lQJ8QIXt+mYFINSuyUGZ+UKD5jJyPkY5COXi8rnURqF6XsvAkxCTPofCv1XTpxSDktPmISsUgfGnzEcxDxi4QXV+DbzXRnHS/1j5/KDHA8HLn3E1JAzSk8/iDlHCRKTNUlQUglKgXBFiO6JxsY11uFqubAlzCGOor2mRKCUhKQwGQiyBfs3xBU+Qlawy7hQ6jVjk9j4wUjutIIFLxcjHMeWu3CaFDwokoKqXMBdi7Fj0O3rGXE8OCiTWpLkGx2BH7+kJfDwX5lB1FTBsyKdtBl1vtDSOGhKqgpRszEgjJts+vfvETqrBTdQU8nh9IIrUXTS799+++fSIyuGtV+YslSSl3Zne4az39BFauDoYCpYYNn0AfLo/eTvF0/ABSiStQfQEMLKTa2yvQQq8lIu/26JI4e1XOvmfXJ722bLuaIK4Y5vMXkbPa738Ht3CLJ2ASqlyXSGBtuk7fyt4mIyOGpQlgpWaS5Z+XLTpBXklm8b6Jk8NYuFqzcA30b78YIAQNHCU2ZS7EHMXYNcN9sIsVw8FKU1KZNWudQIva7PbuhhJxB3PRb4UQlSwkADIBonElWmMBvaHhhmpqQ9acg5YjVhkD9INRRjcSJaCpWQ9egiL6ym1ZC9zHgs3XD/xKeksVrcaKJ9XhTeLzlFyu4DZJyOenQRp4hxNc33mCf0gfvnGCgRyHYsA0LpejYxpFvYAVSVEknU5+OcMDF/ZjaHSGyiBxQ5K/ME0nBTF+6hR7gfnlHScE4TMlAqWpnHuC47yd+6AkvGTE5LV/cflBjhfGlqIQsVE5EWOWujRow+JjLgDdrnY3jOYQKrqjDfbQobs/tjDR1Fwlk4vNlhFM1NQWQkJZ3J+TZvpHAzOAmtY7WSlI5gorLFKqykhgX5UKPhHc8UMg1InTCipJB0BTmoOUkHqBlaB0zB4fkQcTNTSsFJU4AKQ4AqTSOU5bHrGWZgedV18BiHQM7t6+Vj5rl8T7OzEgkKRMYILS6lEpW5SoW92xudopw/ByQStQRyoKbPUVhRQnOxIST5R32KwEhQWTOKZfvTAlYCS4bnIvSdna5irCfgyVIStRrSCRVMApl2DEMAAzZ3aKjhm3+62DtaXJ4k/Lb9Fx8jhSUAiaCqaQgpQ9KUhQqPaKLUqYGz7QU4fwYrBQJASFG80MtgMxLUVbhNzpV0EF+GcSwab4eVqEhVKUlRbJJWayw0EW4fjs2esokyilnClzAfyz8IUm2YYhjkYk2NgVU2LxD70rnZqvpf8A1a+AcPErtDkpajUNHBJ8+byaDAgF7PLU6wqYJtzWoAgJWCxAfcNlokHWDojUysui4+IviHMbTwoUKJqlD8RwmWsqUoXUkJPVsj3jeHl8LQklSXBICSbXA8MyMz1jbMmBIJJYC5O0VycUhYdKgR/lvnEcoVmd9bmliTwWWCCHDM2WgbaHRweWGsbADvbfd9Y3mYNxC7UbiDKEcR/MrCjhCBSea2Tn+Wkva7j5neIy+DSwwuQGzI+EhQ03HqYIdqNxCM1IzI84MrUcR/NYZfCUJFqvdCHcPTewIGrm8RncGQp3qu+RAzAByGw9TuY39qNx5iJJWDkX7oMoRxH72nAh4UKJKtMYCe0MxwJeTlJdiXuRZs2tbrBswJn8QlKXQtPKCRUoctQzY9L3ijEUW5SatXYew/MBdLmpGEKruALAlTgOSwDtnC/CLcil2bK+eTNm8dYnh8t3SSL1cps+hbKKsTwiq3aKAtZk6ZMwDZnzjnnAGl0R2hrrouWm4Zac0nJy12u12yvaF+HVtpVdhY5G8dFM4SsBQlqABNrqSQA/K4dw6iYb+EqMwrUlJcBnVVSWGikse4xA4J17FWDHNrcLnEyib5DckAeBOcHeC0o5FJpXvvm19MjbpF8rhZSsKpSSSXFgllMCwB2Bt1iSuHLcLJRUHclzURZKjbMB8mvFsGHdG7NWqpxGJbK3Lei3t9sfrCiL9PQwo6i5aF+0HDDOSko95Bekuyg4JBYjYa/UcZiOJpU3aGYtYmOpKgBLA91fLUolTBnfrnc+g47C9pLWkzFSw11JIBHidI86xXA2URLmBadCUlL+F4w4t2Q3zXd7JLHAtkO238qcji6EgcpVSFoQkkAISskqNkl13a7gWziE7jppQmWgIoC0gnnNKlBQArdiGFxqNMooPCF7p9fpCHCF7p8z9IxfEHmuyIcLdnVFJftKgFP5FSU3ShSk0pV+pDI5cza4y2ijFe1eIWSEK7MK0QEvfY0v5XiqVwYfEo+FvnBTho7AvLAB3IBPmRbwh/FE6Eqh0eFZqxmY+e3W/sj3sXwYyZVcwETFuS5Nk6AjJ9TreOkEc9gPaK4E0AfzDTvH7x0IMdPDyMc3ueC8zjBKZS6Tcp4UYsRjgksA59IzKxy9wPD6xfaxl4CJT5QUkpORDGMn8KluCHBAADHY1Dxe8Zvxi/1eg+kOMcvceULQoE1bK4cHl5B70vc3panyb6vClcHlpyfXV888+6IDiCth6/WLZfER8Q8oKClxzzSlcKQnKqzG5e4TQD5GG/hMtmY7Z/ylH/8AJbwG0bZc0KDgvEnh0FLiO5odM4LKOYOpzPxM/wAh67xpw2DSgkpdzm/eT81GKcXxiRLsuahJ2qD+QvA6b7ZYRPxqV/ShX7gRAujbuQr2w4iQd1riPkV0EKOXPt1hv0zf7R/7Qw9u8P8Apm/2p/8AaFx4/wAwU/6fif8AzK6gxznHSZdQCRRMu97K1sbAnufyjVgvajDTSyZgBOi3T87esE8RIStJSoODEJWiVlNKgwOw8n9xpHlsuUw2LQFB3CGIa5IdrOcg+RF4twGLUXCK6iXDKcM4sKjo79Wh+KcHEsVCYkDQLLHw3gOlXWOU4yxGnBdZkcczbaj54hNSkkzAwUUJ5QayM3INu+HVjpwSgEkFVwqxHQEUkhzYfvAB+sWCeoZKVm+ZzGvfCGKdzPqkcGPL0XSy8coAkqJKCe0SqhwN00gPp6w2GqmEKK1U7AkJUQVPY3Zgmz6xzK5hJckkm1yXMHeCYOcnmNkG9JzPcNI0wTukeBRr3us0+GETC6wD72Rn7yMKGf7vCjqrlIZ7QTCJYSPiUH6hsvMCOajt5ksKsdfD/qBuH4StDs3vDmqY0i7CxGf7xzMXhnPfmC6eExTY4y07rm3hnjo8Rw6YKqZQJNN6ktbOzCxtbpFc/CTOaqXWoBkqpBSbubA8uwjIcI4fwtgxjTy9UBAiSJZJYCDYwSitNlhFASwSQx1SW0e5IiQ4YQQQhwFAiW5Y2a5Xa59IBhXIOMagipBGdvsbaXEdTwzGEyglQIUkAX1tY+ny3iqbw1Sj7qQAQLn3kC4SRcZsOoizCSBLcTCCpVyQPR9hpG3DQOjfpssGLxDZY9atZyn774dSSMwRBQYUOCCzeMROGIAZi27/AFMdClysiGQ0bzIW1w4JuA2W/WILl+9ysdLHL6wqUcqxwnjWZFhvbQAeMSQgAF+5tA+Xf/mCkZSqcDMZY62jjPaj2kmTpikS1FMpJKbFitsyojTYbR2k3lCiXsD6C6ne2u2cefT+GpKph7QIpYlKs0VMDUbXcnlAJGWcZsUXZQAu72I2LO50g228UIAh4KTeATRRdBC01A1pADAqIVVkQkOdLi94uPsxNtzySCVBwt7pDlNk+8z26Rg4T+S9R8ZB+YILCjXh+HLURakVBJJBsSCrLM8oJjXI4MK/zJiexCgkzUEKqcEigC5y2LeEIRuPgpOxMTdyhBjr/Y3jsxIXKVzJCSpBJNiPgFrg6DRoxYbhyApJOHmqTmATUpabXKUUlNiDre3cWl+zxNNXKCVTAEgpSk8vInmcgMwdIsSQY0Qxva6wuZjsVBKzI8fbpRWDFz1LUVLJqO+nQbCKY6LG4CkKCpdVV6gm6DrerLvO/jhXgEsQQZa7UAqCkrct71m8TFroys8WKjygDRDHho1nh6gkkkODTS/NmA+zORd9YhKwa1FSQLpBKgSAzWOe0V5DyWgSsIu1njbwubMC0plqIcs2jauMsoU7hM5AJVLLC5IILd7GDnAJIQkBSCmYp7qZ1Bzltll0eLI2HNros2KxDBESKd6IvQPt4US+8zCjavOIVxKaEqKqyhaEun+YbUn7tEsPxOYVITyFSnycjoXswsXzi7ieAE0bEZH70jnZ+DmJLFJ6Ncekc2d0sb7ANFdLDsilZROo5o4jjKnW/ZmmzAkE7m+g8TE08ZUXHZhxc86WY5MdSdoycJ4WXrmjuBzvmT9Iz8RkTk1i6kKIJIG2TgZMBBnmazObS4cDpMgpEE8bNJVSzlkuk0noVOwOvdGjD45anyKgxopIsSHIVUx1bugFhkzligDlyukAB8y7Z9c4K4/h6ilJQfzEBnDJfubLpEopJXtza6fRKWKJjsumv1pQxPESpylZADkhJSLM494OC9tbw+BxIPMwIYBQckuXPMVZ5CA8nh0xampI3KrAeefhHS4TCJlooTd/eP6jBh3SvfmcKCWKZEyPK02fe6qlzmFiR0ewvp0jQrFEKaq27Bu6M68KRkYqTLJLARv1XJ1C3jGG1gXsGOo74f8AG3Yht7v5NFa0qYEF1D1eMqJik2HyhqRJCIpxTlm7r591omZ42u7NGOQgkXAAd9fDwiGJrd77Aj9+sCdmrV07EVJUGF0mxLuDvbrAXC4TDBZVWqVMqNpikEgqFXLWDmFOb63vBKQkqLnLUbjZtox4zgv5KkSiyiUqcnOj3A5dmYaaNrFbxetLThZKsEkX71WL+FyUpWj8ZLZVT1dm7rsS9Tvp4QVlcDUlCQma0xIIKwjMm1YSVNWziou7xy04zKVSplcsBBSEJlrmFeRICigAOoE1Ofe6AwV9neDlPMUUAhBbmC0qY1hJd0pJIfWzXiphs0AulOC1mYv6DX7fqtYwOHlKCl4g1JWVmpaQFLUFINQI1DikNlDTsJg5c1KJilLmZpQVLUzg3pHKA3pA/i3D+xE4pkqmCYQsBIDJUCPeA5snJIN6iLRm4bOVNqJkK7RZKV/lmkoLghS1qdJZSg4vlmzQi6jlpDYy5hkzmvmB7G6Nz/aLDyXSmWagHCUpSCWNLZu9jbO0ZeKYvEKKVK7OUikrQCVVqIZwqwuAWZs94JqwHZy0iSlJVL/8QmOoJLNm9i2vWOPxUjF4meTOQpJQkkABgANEnUnvMOQubp9ksLHFIS4UK3JNn6D+V2S+JqlUiegXBJUh6baX16dYadNw0xFSwybczEZsRdPh6Rn4T2y0BM5IoDNUOctl3NuQ8W4+SEqrpJJFKixXy5tS+b6xbrVrKWsa/L48wdFYcFKKS008+SlKSosC7JJubtrD/wAOUaqZgUhblQI1OqSMrsdcoFYJQUtKBKVQhRKSxYWOYVbO7hshaCeHwBQhkk1E1KuwP8tmYNqAN+kJuvgiS2aF32UZ/CVFbgpKSkhVTuskEEqYfKFL4WuoqmFJOafeNJGqXydhaBqpC+0SFFyylNNJKMyKQd216xpweCUopKklCQA6bCopyNla692ucA32UnW1v4xtyRev7cwom/25hRasKQ+nzhD784UKBJL79YX36woUCEvv1hH6/OFChoSV9fnC38fmIUKBCR18YStfGFChISV9YX+flChQIS+/SEfvyhQoEJ/r+0MnT70hQoaE6NPCGTp4QoUJCdP0hbeEKFAhMn6fMw4+nzhQoaE3+PnCH35woUJCc/X5wx+vzhQoEJ/8/MQx+sKFAhWQoUKBN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0" y="6642556"/>
            <a:ext cx="869500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Source: http://www.helpingmomsconnect.com; http://www.ftc.gov/sites/default/files/attachments/press-releases/ftc-staff-revises-online-advertising-disclosure-guidelines/130312dotcomdisclosures.pdf</a:t>
            </a:r>
            <a:endParaRPr lang="en-US" sz="800" dirty="0"/>
          </a:p>
        </p:txBody>
      </p:sp>
      <p:pic>
        <p:nvPicPr>
          <p:cNvPr id="47108" name="Picture 4" descr="Twitter compliance with FTC rul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520" y="4203572"/>
            <a:ext cx="3240360" cy="665588"/>
          </a:xfrm>
          <a:prstGeom prst="rect">
            <a:avLst/>
          </a:prstGeom>
          <a:noFill/>
        </p:spPr>
      </p:pic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5536" y="1628800"/>
            <a:ext cx="2934167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3137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74192" y="226740"/>
            <a:ext cx="9098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800" b="1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Black"/>
                <a:cs typeface="Source Sans Pro Black"/>
              </a:rPr>
              <a:t>Q &amp; A</a:t>
            </a:r>
            <a:endParaRPr lang="en-MY" sz="4800" b="1" spc="-300" dirty="0">
              <a:solidFill>
                <a:schemeClr val="tx1">
                  <a:lumMod val="75000"/>
                  <a:lumOff val="25000"/>
                </a:schemeClr>
              </a:solidFill>
              <a:latin typeface="Source Sans Pro Black"/>
              <a:cs typeface="Source Sans Pro Black"/>
            </a:endParaRPr>
          </a:p>
        </p:txBody>
      </p:sp>
      <p:sp>
        <p:nvSpPr>
          <p:cNvPr id="9" name="Oval 8"/>
          <p:cNvSpPr/>
          <p:nvPr/>
        </p:nvSpPr>
        <p:spPr>
          <a:xfrm>
            <a:off x="179512" y="332656"/>
            <a:ext cx="648072" cy="64807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Source Sans Pro Light" panose="020B0403030403020204" pitchFamily="34" charset="0"/>
              </a:rPr>
              <a:t>04</a:t>
            </a:r>
            <a:endParaRPr lang="en-US" sz="1600" dirty="0">
              <a:latin typeface="Source Sans Pro Light" panose="020B0403030403020204" pitchFamily="34" charset="0"/>
            </a:endParaRPr>
          </a:p>
        </p:txBody>
      </p:sp>
      <p:sp>
        <p:nvSpPr>
          <p:cNvPr id="11" name="Footer Placeholder 1"/>
          <p:cNvSpPr txBox="1">
            <a:spLocks/>
          </p:cNvSpPr>
          <p:nvPr/>
        </p:nvSpPr>
        <p:spPr>
          <a:xfrm>
            <a:off x="5580112" y="630932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/>
          </a:p>
        </p:txBody>
      </p:sp>
      <p:sp>
        <p:nvSpPr>
          <p:cNvPr id="1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460828" y="6347420"/>
            <a:ext cx="1815480" cy="288031"/>
          </a:xfrm>
        </p:spPr>
        <p:txBody>
          <a:bodyPr anchor="t"/>
          <a:lstStyle/>
          <a:p>
            <a:pPr algn="l"/>
            <a:r>
              <a:rPr lang="en-US" sz="1100" dirty="0" smtClean="0">
                <a:solidFill>
                  <a:srgbClr val="538E00"/>
                </a:solidFill>
              </a:rPr>
              <a:t>Reach. Engage. Convert.                                                                                                                              </a:t>
            </a:r>
            <a:endParaRPr lang="en-US" sz="1100" dirty="0"/>
          </a:p>
          <a:p>
            <a:pPr algn="r"/>
            <a:endParaRPr lang="en-US" sz="1100" dirty="0"/>
          </a:p>
        </p:txBody>
      </p:sp>
      <p:pic>
        <p:nvPicPr>
          <p:cNvPr id="14" name="Picture 13" descr="Screen Shot 2013-11-11 at 11.36.27 A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4248" y="6309320"/>
            <a:ext cx="742388" cy="366985"/>
          </a:xfrm>
          <a:prstGeom prst="rect">
            <a:avLst/>
          </a:prstGeom>
        </p:spPr>
      </p:pic>
      <p:sp>
        <p:nvSpPr>
          <p:cNvPr id="253956" name="AutoShape 4" descr="data:image/jpeg;base64,/9j/4AAQSkZJRgABAQAAAQABAAD/2wCEAAkGBxQTEhQUEhQWFhUXGBcXFxgXGBgaGhYcGB0XGBcbFxwZHCggHB0lHBgXITIhJSkrLy4uFx8zODMsNygtLisBCgoKDg0OGxAQGywlICQvLCwtMDgvLywsLCwsLCwsLCwsLywsLTQsLCwsLC8sLSwsLCwsLCwsLCwtLC8sLCwsLP/AABEIAOEA4QMBIgACEQEDEQH/xAAbAAABBQEBAAAAAAAAAAAAAAAFAAECAwQGB//EAD8QAAECBAQDBQYEBQQCAwEAAAECEQADEiEEMUFRBSJhE3GBkaEGMkKx0fAUI1LBFWJykuFTgqLxM9IWQ8Ky/8QAGgEAAgMBAQAAAAAAAAAAAAAAAAECAwQFBv/EADQRAAEEAAQDBgQFBQEAAAAAAAEAAgMRBBIhMRNRoQUiQWGR8BRxgbEyUsHh8RUjQmLRU//aAAwDAQACEQMRAD8A7r2h42nDIBapanpS+2ZPQf4jjl+12KKnqSBsEhvW/rBn2pwYmzi6JilhCaQlmKeYqLm1jmM7iBCuAIJCkTj2RCjXQpQBQUpUCQwYlRYjNowTOlLu6dF6LAR4RkQMosnmLXS+zftIMQ6FgImAPb3VDUh8m2+wI4x7ZKqKcOwSLVkOVdQMgIzf/GEluznKUSFsOyUCVIAJSxIZ3zNvOB+G4KskVulNakqZlKFCa1EAFiw65xF0k2UN6q2LC4DiOkux+U3p67ohw/2ynJI7VpidbBKh3EW9I6fivtDLlSUzE85WPyxk/U7Afd44+RwVCVhU5RMmopSUhQXMATUClLG25jVg8AAtJ/DBTXCQsLJFi60ldiAct3eHG+UAgqOJw+Dc8OaNt60B8tSNedIn7Pe0kyaqZ2qbBNSaARcMKb2Lu9zZj4HOG4+vlVZTBT5OC+jlsjArA8EpWhczlAKpjgUBJsVJSyvdYNdPukwXHDkzJaSk0nNwASCQyhl1Iu/nGiLOBquZivhy45BQPoEP4lxiYD+Ug0/rKSQeo0aMWG9oJiTzssdwB8CILfwlaDXLJK31IIU7gukhIFm10jHh8CQtLySFEMoLSVIckuoG92a2UI57u1bGcNkrKD90RxfFkIliYOar3Rv37NAFfHpxLhQHQJDesTXw9ApJqSAVhRpJAZXISCxYjbaN0yTJCVKEuWUgg1OWoIDBO6ze0Di93jSI24eL/HMSreD8Z7Q0LACtCMlf5jNxHjyqiiSAdKs3P8o+3ilpSQVUJJUlLJFRpBSKiKgxUDleLZ+GmCkJQFB3JSggF8rFgltwYMzqq0hFCJM2XTkdrRlc8gILEOHUDmMnHSJrxApca6fWI4TBmgBzZwxzZyA7as3SLpWGI2zuXudBpF4XIdYcaWE4lW8X4fEuWV5xavDquyRdruPoIiuSq7pqOQLAvr4Q1AZgqp2JLsnziCMQp9+jRo7AuMwGa1u8QjhToLWsHu3fAjvJ1zwA+u0Swxf3je7NYNDrw5OgG3ccxFWIwyqSxAOYzZhpa7GETQtTbZIBWHAcXC1lCg1zSd+h6tFXEuMlJKZbWsVHfpGZfDFVJrTSC7kB2Zzobvk8RVgEGhiEOzgqBtfQ3fLOOWZZ8mXx6rrNiw+fN4cvBRk8bmg3IUNmA8mgyriaBK7TwbV9oAy8GFDkVzEixDC5bPVrksNIrXhWDlaWqYMXfc20FvOK48RMwG9VbJh4JCK0+i0zeNTSbEJGwA/eN3C+MVGiYznIjXodoDTMMUm7gZglJDjo+cX/AIBQpN7lg4ALhja+136RGOacPuyealLDhyyqA5Lq2+2MKIufsGFHatcWlXPkIV7wBtfS3eMoATMPgRLVyzRLUkOoCYU0ksCCXZL/AFjL7b8TUkpk0mkiolyHzDdWzbqIAjiiClXaCYeUJQlNKEhgAKqc02dgALneMsszc1aLs4PAymMSWaPI+/2XcScLhpiUolznITQ6Jie0KUkFioCqzDaMyJmAkkKC7y1G6SsstTgvTYqNJd3yjkZfE5bUlJoIlmYkMkTFo7klkkuT+0XK9oE/nNKvNAJFRpCgQxpsKWSLEOdS0R47fJXf02ayO9XzA9ff3XVThgZU4SzLCppuxCltZ3JWWFhm9hFmJ9p5UvlTLWS3KBRzMaaRSo3zt0jksL7QJCVFaSJiiXKEIpKT8Kg4tdXW+eka5ntVLQlCZGHACPd7TmpIyKeZxDE7a0IH0UXdnSFwDmud9dP4RjiWLnKoXNEtEoh0odVajaoK5dEVaZl3jRgkImoKpKuymkusBRue4qyMcxg8VPx+KlBSikJcugNQNSHe5sL7wW4lwCYgkoFaNGzA6j6Q2vLrcBYSfh2R1E5wa7fy+RvdGUTMQkArdTq91ISaQdzSbDd4WH4jNdQVQqx7NSWAUQ+bm4yenKOYRj5iQUhZAyI+rxHEYtawAsuBlYfsIfGHhaj8ASdaXWSuKTKpaVSxzh7VBsz8QuW0F4UzjQYFMsqCna4DU+9UPhYmOVTjpgyWcgM9EuwfPUwl41RJJZyCDbN8/HrBxkv6drsOq6PD8YUoOOzJYmkBTuPh7yAfIw/8TWtNVgmsAhLhVOZUSTYM/lnHOTcetQSFUmkMCUglu9o2cHwUycWdSZfxEW7gPu0MSkmglJg2MaXuoLoEKYAuUrs4N873jTLxCiWtl4RPE4SoBrEevfA6ZIUnMH9o0rgusFbUY03em3ePGJDGG4YOM+YeDQOQsguIczSXc53MK1HOt4xpZ2baxbxLxOXPUdnZ2bPxeB3bFm08Pt+sMqaSznLLINBaM63zMQSWBbLbq7v93jBPUpZAQqlRyOd9Arp4Q8uSpWQfrGjGcKCpRTarMHqP2iEoJaaVsJ74J2VOH4zY9olmsSn3TelwcmfrGlWOlKNCrk6KSSD1FmI6xycwrRyKFwXY6d3QxarHqUutRzASqzgizhjHNbjSBTl2DgQdW/ddR+EkrYpbldigsz5+7FJ4UhgkLVZVQ90sf7fSAXaSnzqATZ0sFqvmAq1rRKRM5FETAFEe6oA2GhJ2uw+sWcdhOrR6qv4d4Gjj6I/N4WFO5fPMGzs7AKADkQycOQq6qmABsA5FwenhAuRNSlgogBaSygQVSyTZyDfMXLNCTxYVuVNcPZwQKgaWuH5TfYxa2aIEEivqqTDKRQNj5I59/FChn+7wo22sdFD+M4RE1FExIUl3B1Sf5SMo5LFeyZ/+qYG2WP3A/aO6nKszOTpA8pO0VSRMfuFdDj8Rhj/bdpy3C4pXstP0Ms9yj+6YqPs3iP0A/wC5P1juikjMQ4QdjvFPwjPNax2/ix+X0/dcTI9l5x96hA6lz5J+sE8D7JywodrMUoahIp8zc+TR0QRE1SmziTcNGPBVydtYx/8AlXyCI4Dh0qSmmUhKR0zPecz4xqAijBrsxzDPGiNIAA0WIuLjmJsrPPwUtfvoSrvSDGCf7OSFZAp/pP7F4LwoRaDuFNk0jPwuIQL/AOLSv1L80/SJJ9mJP858foINRWicCSBmLGx79ekR4bOSt+LnP+RWCRwCQkvQ/wDUSfQ2gklAFhlDBbxGZPALE7epYesSAaNlU973nvElWNChqoqVikhVJztoWvldmh2FAAlSVIScwPKIfgkbepi6qGRMBdtCx74FGlWnCIHwj5xMSUjJI8hFkKGigmhGHhjAms+LwqFhlpBA1OncdI5LiScKgmnEof8ASXW3igH5QC9qeOLnzVJCiJSSQlIyU1qju58oBRy8RJG81l+q9Pgey5GsDnvIvwH7rojxGU7Vv1ZTeqRD/wAQl/rHkfpHOw0YeEF1fg2cyui/iMr9Q8j9IMcKwSZ1xNQRqlJdXiPh744WOx9ieLy0tIUkJUollj4zcsrrtpF+HhjL+8sPaEDo4S6K7+my7P71hQ7/AG5hR2aC8lZTCTU99RptfeFMwyrsRdr3exfcwxcXBbeKkYsueY9AQPHLWGoGlYcOoO17WL33Lw34UlQJFmAzGcL8Sq7sG1Y65CGGJUzmzlgbMO8NAo6KQwpdwA79w9IsOHJLuLG1vIGIy5pyfmsbsxHSzxnmzwXL+DkPk1vMQI0W3DIAcAu2frF8Y8CXcjoMmy/7jZDUxslChRTiCqlVObFu/SAphWqgcvBKJJVQSXsQabhIfv5fUjrGYz8QwNJuSGYcuQB8z5JiRxE0V1OAAaSAL3YHL+VR/wBwikvB3BV7WObsQpo4aQ/uktYsXBd374vxeErL8uQBcbKCm7rRSlc6zkgVM7DIAEEhteYaMWjPLmziAQVFwC9IvYm9t7eULu7Un3t7C0DhpqdwzuB+kVFXL5tplGibhKlLJyUkJ1t72YyPvekYu2nM4JPvMwBBpqSTlqwUO+JGZNIPvXUQLMWZwcureA8Tu8kEOvcK38ASp1BBu7N/LTr3A/8AUasFJKEsS51PVgNe6MKZ00LSFE/ESkJewKQdHycjv1hTJk6zVOxewZ+d9NORt31hgga0kWuOlhF4UYsApfNWSdnAG+w7o2xaDYtUkUaSinGTKUKUzsklt2GUXRRji0tZ2STvkCYDshu68wOBlrWoGqu3LJAKSRZYlh1FTMTmLd0OeAOUUTkFKgXPMQlSaa0mkF2qSx1eOswmPkMpSpdJKqVLk1MSQ4BKSFOL+T2eM68PgxLKXnolrSkOy6AlZNJcpIAKnN++MJhb5L0TcfKDQzD6Arnl+zRZ0TkLcTCAlKnUZbVJAZ3vGLD8JUSKz2aSVOpQ92ilyobOpI8Y9ARhJCwOzxBcIAKkLRUUpIZyA4yALM7RnwSMElSEy5pJIVLQApTGtioAjV2LvYwHDt9lDe1ZqI1J+Wy43DcGu85VKCF0UcyphSwFIvYkjmZo3cP4elEwFUibUGKUqUWCnspS0JAAfQ7P0jopAwImKSAZi0PUVFawm+TrNL1aamC+DnIUh5SQlJLFgBcd1olHA33qqsT2lLRsHX6e/dUrXO/qYUSfr6mFGxcK1RiZale6LaxiBIOxHpGb2knzUAUqIQbFrX6nujmwo5uYofLlNUtsPZpnZnzV1XXVG988+sKs7naOWGJX+tX9xiK5yjmonvJiPHHJWDsZ96vHoupmTf1K8z9Yrw2JlqXT2iQfn0ByeOWhRHjnkrW9jM/ycV6VKQAGGUSUWgP7NYpS5TKflLBR+Iad7ZQQxZcUjMs/drl5eMammxa5crDG4tPgrEzh3ZZ2zyiyMKkF7AkByHe5AADk3bOJKmrDWfwYnodtfTrElVm5rY0IpG0Y5c1ZI2vptZugzMSCz2Y1URbe+/cIEZleiYCW+z3Q5IFrDSMaUMzOPdF33cgPo0OJq2HKb3Nu63lAjMrpk0JyAsL6AbAdekWSlgh4wMQGKWKlMbZA3se61smi2tbKASQGYdMxbc5efS4lmWxg+jxWucB10teKZEvN03fXTZnz1PiYQB5WyGVmzt6B/OBO1raICaHbw8s4qRNIS5F9BqTFCUqSAzuzF3LEkXD+OUCCVvhGMgUoqFjZ9O4Bz4k+Ua4EwV5hx+bNkrVJmpTS9SSmwUCGSbuCwtfJmuGjJN4mlSFVBZWaaLpCEUuzpSBUzlgbB49K4zgZM1DTkuNNCD/KRcRxeK9kkv8AlTCBssAnzDfKMEsMgPd1C9Fhe0MIWgTd0j0PosErjKEqcSyUpWZiJdgmogB1UpcszgPqYieOgIolywGWVgrJWBUkhXLZLuVZAAWs94vX7JzNFoP9w/aKv/i0/dH9x/8AWKi2bktgn7OOucepV8njkilKZktSkljMSAlIUoMQpJSQUlxkGGdnvGse2I7VJTKSlBICiXrpfcG7OTeM+H9kj8c0D+lL+pIg7wr2bwyMwqYvSu48Ei3m8WsbOfJY58R2aLq3HlrX/F0VXX1hQ3j6w0bl5/RZ+IzQlBdNT2pLMX3fIa+sclNwCwkrABS7cqgoAnIWPWOvxHD0zS6iq1gASB4tnmfOKJnBLgy19mbHlSQHBe4Cm3F9DFMjC4rfhMS2Eb6lcoMGspCgLKVSLi57s4nhcApdVwmlvecZmlhZne0dT/CCy6lpdTMQkillVWFTZt5ROXw+6mmllElaQxSSXexyisQrU7tHQ0uem8HAcCZUoPypQdGdiTdgX8IuGDQlRCEhdIAVUWJOhSDYpNjuw8yuLRhwpJJKlABCUpLu/QbubkxBWOlyQ6ZNJNTOUgkpNwSCbvprEsjQqjiZHgbnp/xN7PIUCSUlIPLkyS1xSCbZq6M0HhAiRNWqexyGx5CKfh3LkX/m7oLF2tnFzNAsE5JfZUniiYS4sbF9NiBr1jDKwM5KQkTAANgLPsSN3L9ekXrkTuVljLmtnfTa3fDvyUCwc1elOQOrktvm3qfKEnDAZM3cH7n2jLJw08KBVMBTZwwD5vp1Hl4xOTKmV80wFLGwAdyzHLv/AMwWkWDmFeqWFO+mXkC8Sky2f9gB8oxiRPt+YOthfLp3nxiUuRNAusE1vl8LFk5bteC0ZBzWmehynb5XF/IHzi54HHDzv9QeX9QfL+kt3jURFGGn6zRkMgNi/wAO7eUF+SeQcwibwngXicCtfZkqFSQXO5qQoGw/lO2cWdhPtzpyD9bDVrXCj4tBfkjKOaIGE8DlYaf/AKgH2Ls3fbrEuwnUtWKnd20ZgMt7+kO/JGUcwt7woowktQDLVUd8ouWpg5yhqB0QzHqdXQRmpLO1t4IiWhbkeP8A1E/w3UZAaiw3YwqVRbeqEwoInDruzWAsNfMeMVKk5snS1jffo8KlHKVjjThJgFmudd+kSOHsN7aADxyLw/Z8vXuyIzFvn0h0m0EFaX+3/wAQojV9uIUCuWXH4KtiFFKk3Da7A7h7+cYvwtKASsLTftHupVjZNnzOp2jRxnDTpiaZTN8V2J6DpHJTsOpJZQY+B+UZ5Xhp2XUwcPEZ+MfJFsTNRLT2ZKlpUamCkKpIaxbPI6h3y1hpuMk1TCkq57ApASUgXcENZ2BBzbOA7ROXJKiw9SB84o4q6XwrANSVsn4xJJJSFEqSSWpqSAxFrh7GK52NzoBSl3AKiWZz01JzfONGF4Gtfxyx/vBPkl4NYH2ZQkvMNZ2Zk/5ibWvdsqXzYaLc379FV7MYZavzVks1KBkCNS23+Y6IGElLBhlFeIllSSEqpNr+If0jU1uUUuJLJxX5tv0Vrw1UYpWEmhYJmukO4bPaHXglKCalOpK6gW0Lgp/tUU+USsqOUc1seMC8EqpakqYqKSOgASCPFoZOCmuXmlndhoHFvJx4w4w03l/MdgHtmQUuejgEf7oR18FId3YhQThZz/8Ame4s2xBPmHHjEl4WaT/5WHNZtwAPIgnxiMzh6u1MxKgC4OWgoBHjTn1iYw03/V/4/Lv9IjSkXeY9P2Vk2Qssy2ZJB6l0l/RQ/wB0QVImUsmYyqiSc7OSA3cwiAkTKg80Zg07hg4Y9x84rHDFhZUiYEuok2zBUtTf8h5Q0hXMeisXh5wSppjmlQGlzlf7zghLNg+bQP8Awk5k/m5M9s7+j3HlEzhZuk3fTcgjyAZupgCRo+IW94aqMasJMYATSC6i+eZdOewtFGJ4YtS6wsBVKQ7apEwP/wA/TrDsqIa3xKKPEZiHBG8UYSQtJNS6hZht4xphhRIpCZk3muGIs41PXpEvxJayi75bDxjZiMKF9DvGCbg1DR+6BUkELSMUrMXFtCCX/wCokMWXZn3ZzA4kje3faHTMI1zhWlnRKXin0DHIk5+mfSHVNcMzbvA3tizdXyDxKVMVU9zvDtSD1v8AvSFDP92hQKxAvaMLBSXNB00f/r5QFjscYpNKqg4YkjcD7Ec5O4aoEt7oClOQUsAzhla3EcjGwHPmbrfRdnBYhuTK7Suqwwo1fgFFqSlWeRyYAm+WoyMQOFIpqKUu7Odt23Nh3Rh4buS3CVh8VQ0bcDxWZLIYun9JuPDaM6JBJbLIdSTkwzi2dgykX2qZmLOBk+5ESYJG95qjIY3d1y7TDTQtIUnIhxFsB+AzCE9mWNNwz2B0V1+9ILiPQRPztBXnpWZHkJ4UKFFirUXgevBTCokTVAHIbcxNr7FvsNLE8PKlKPaLTUkBgSySPiF/SFLwJSSRMUXADFyARmRexMQNnwVraA0PRQOAX/qq/wCWxG+9/CEvBTCEjtVWCwc71M2ukMnhqgR+auzWJJdg175E3iSOHEN+assADc3bN76+kKvJSzD83RLEcOKyOduVIdrulQW4vuIj+AmO/bKyZmtn3xJHD1Cl5qy2bvflpL33c957oZHDVAAGass2puxBOurEeOsFeSM3+3RMrh69Jyh72+rtro48oIy7ADPrvGGXgFD/AO1ZNNL3tm6mdqr59BnEZ3DlKf8AOWnPJ7OAN+h/uPRmNPBRJB0LuiJwoZIh4mqkooxWKTLSVLLAfdouMch7VTFKmU/CkBm3Icv1aISPyi1ow0PFkDSaCnjfadZtKSEjdVz5ZD1gXN4pOVnNX4Fvk0YzCjE6Rx3K9DHhomDutCmZqneovu5eJfiF/rV/cfrFUXysJMV7qFHuSYjqrHBg1dSh26v1K/uP1gpwHiE0LCASpKswS7dRtGWTwmaVBJTTZ3VYAbmDXAlS0AJtWSQSxBJFyPB28Itja7NrosWLkiEZDQD+nmjFHf6Qok3T0EKNq8+ql9kT+ZS+lQ8cz4+UNMwUle17cqiPQFjFWOwpVSpNykgs7VM9na2Z8z3wBTigZi+VICrX5aGyuk5Oz7tGKeUMdTmjVbYIi8W1x0XQL4Mn4SUgppIsQR46xWjg7FBqSSgMHRns7KzG8Cu2praYSlIHKlZDqLBRS4uAflDy5qxLJrCibqAYKAtzAvbZm1iriRE/h6q3hygfi6IuvhZJermsylcxTS7Nuz6vEpnDnLqWfeChbItu753beMMqbQaVqpUQlSVkqu1yFCogZEG4zjBicclbqUz3ICg+YFuXQEH3tCIbpYmjbqoNilcd9Pkj/DUISVJSuoi6rh3LvlGuZPSn3lAWe50DAnzI8xA3gSq3XfJKGIAHKHLNo5jTjuHiYQSSGSU26lCv/wADzjVCbYCFmkaBIQ4ra8J4Gr4W6ae1WO7W6TfrZn2JizEcOCi9agWAsdgoP41D+0RbZ5KGVvPot0NGBfDXSlNagxJcZnoYf+HFwe0X+2VOXr3uYLPJGVvNb4aBy+FPbtF5JD68pd+86mLlYI0tWr3irvezdzEwWeSMrea2QoHK4SP9SZYgi97E2O4Yt/mJSOHUqBrUWqt/U/ye3dBZ5Iyt59FvhQNTwssXmKPu/wDEkjzBvvDq4W/xr7wbi4NvJvGCzyRTefREXhPGAcNuDWrN87Zvl6dzbCIzeFglRC1iovnk6VJLeb+Ags8kZW8+iIkwIxXCgZhIcFXMWIBcEEXKSc+sXyeHUkc6ixdjrYC/k/fFHEau1S03syaUpdLgvUT0vbxSN4TttVZFYd3Ss03h08lyoh2DoYksw5nIAfmNtTGefg1qU8ySSoBLKQmxY3Ck1MXF38I3zcTiUrpoSoEslTaC6ipjY7CK53EJzGimoGkpUlqyz8l7/eUVkBamPkFVSzz+GKXcodSkgktSEqCrCxJApLFthrG3D4RZASUGWkCkiuoEZ8pCqkuXGtoqmcQWoqKFpACKmBQWILFyTYa5ZbRVO4lNSgBSg9BKqaQpK9ApJfluLiDujVI8VwA06qY4WqgiatCXqc2PKSC1wDndwRFtElKUgr7RSRysXIbJ6cg+qoDpmspRMxJUBLLzLlTczIIenbWCHCJKlK7VwEkGwJ5iffsQGBUHtt5jSCdFKVjmtJcdPTVF2O3oIUSbp6QouXOVOLwxmIIrKNyP36Rx+P7OUWM6Ur+lQJ8QIXt+mYFINSuyUGZ+UKD5jJyPkY5COXi8rnURqF6XsvAkxCTPofCv1XTpxSDktPmISsUgfGnzEcxDxi4QXV+DbzXRnHS/1j5/KDHA8HLn3E1JAzSk8/iDlHCRKTNUlQUglKgXBFiO6JxsY11uFqubAlzCGOor2mRKCUhKQwGQiyBfs3xBU+Qlawy7hQ6jVjk9j4wUjutIIFLxcjHMeWu3CaFDwokoKqXMBdi7Fj0O3rGXE8OCiTWpLkGx2BH7+kJfDwX5lB1FTBsyKdtBl1vtDSOGhKqgpRszEgjJts+vfvETqrBTdQU8nh9IIrUXTS799+++fSIyuGtV+YslSSl3Zne4az39BFauDoYCpYYNn0AfLo/eTvF0/ABSiStQfQEMLKTa2yvQQq8lIu/26JI4e1XOvmfXJ722bLuaIK4Y5vMXkbPa738Ht3CLJ2ASqlyXSGBtuk7fyt4mIyOGpQlgpWaS5Z+XLTpBXklm8b6Jk8NYuFqzcA30b78YIAQNHCU2ZS7EHMXYNcN9sIsVw8FKU1KZNWudQIva7PbuhhJxB3PRb4UQlSwkADIBonElWmMBvaHhhmpqQ9acg5YjVhkD9INRRjcSJaCpWQ9egiL6ym1ZC9zHgs3XD/xKeksVrcaKJ9XhTeLzlFyu4DZJyOenQRp4hxNc33mCf0gfvnGCgRyHYsA0LpejYxpFvYAVSVEknU5+OcMDF/ZjaHSGyiBxQ5K/ME0nBTF+6hR7gfnlHScE4TMlAqWpnHuC47yd+6AkvGTE5LV/cflBjhfGlqIQsVE5EWOWujRow+JjLgDdrnY3jOYQKrqjDfbQobs/tjDR1Fwlk4vNlhFM1NQWQkJZ3J+TZvpHAzOAmtY7WSlI5gorLFKqykhgX5UKPhHc8UMg1InTCipJB0BTmoOUkHqBlaB0zB4fkQcTNTSsFJU4AKQ4AqTSOU5bHrGWZgedV18BiHQM7t6+Vj5rl8T7OzEgkKRMYILS6lEpW5SoW92xudopw/ByQStQRyoKbPUVhRQnOxIST5R32KwEhQWTOKZfvTAlYCS4bnIvSdna5irCfgyVIStRrSCRVMApl2DEMAAzZ3aKjhm3+62DtaXJ4k/Lb9Fx8jhSUAiaCqaQgpQ9KUhQqPaKLUqYGz7QU4fwYrBQJASFG80MtgMxLUVbhNzpV0EF+GcSwab4eVqEhVKUlRbJJWayw0EW4fjs2esokyilnClzAfyz8IUm2YYhjkYk2NgVU2LxD70rnZqvpf8A1a+AcPErtDkpajUNHBJ8+byaDAgF7PLU6wqYJtzWoAgJWCxAfcNlokHWDojUysui4+IviHMbTwoUKJqlD8RwmWsqUoXUkJPVsj3jeHl8LQklSXBICSbXA8MyMz1jbMmBIJJYC5O0VycUhYdKgR/lvnEcoVmd9bmliTwWWCCHDM2WgbaHRweWGsbADvbfd9Y3mYNxC7UbiDKEcR/MrCjhCBSea2Tn+Wkva7j5neIy+DSwwuQGzI+EhQ03HqYIdqNxCM1IzI84MrUcR/NYZfCUJFqvdCHcPTewIGrm8RncGQp3qu+RAzAByGw9TuY39qNx5iJJWDkX7oMoRxH72nAh4UKJKtMYCe0MxwJeTlJdiXuRZs2tbrBswJn8QlKXQtPKCRUoctQzY9L3ijEUW5SatXYew/MBdLmpGEKruALAlTgOSwDtnC/CLcil2bK+eTNm8dYnh8t3SSL1cps+hbKKsTwiq3aKAtZk6ZMwDZnzjnnAGl0R2hrrouWm4Zac0nJy12u12yvaF+HVtpVdhY5G8dFM4SsBQlqABNrqSQA/K4dw6iYb+EqMwrUlJcBnVVSWGikse4xA4J17FWDHNrcLnEyib5DckAeBOcHeC0o5FJpXvvm19MjbpF8rhZSsKpSSSXFgllMCwB2Bt1iSuHLcLJRUHclzURZKjbMB8mvFsGHdG7NWqpxGJbK3Lei3t9sfrCiL9PQwo6i5aF+0HDDOSko95Bekuyg4JBYjYa/UcZiOJpU3aGYtYmOpKgBLA91fLUolTBnfrnc+g47C9pLWkzFSw11JIBHidI86xXA2URLmBadCUlL+F4w4t2Q3zXd7JLHAtkO238qcji6EgcpVSFoQkkAISskqNkl13a7gWziE7jppQmWgIoC0gnnNKlBQArdiGFxqNMooPCF7p9fpCHCF7p8z9IxfEHmuyIcLdnVFJftKgFP5FSU3ShSk0pV+pDI5cza4y2ijFe1eIWSEK7MK0QEvfY0v5XiqVwYfEo+FvnBTho7AvLAB3IBPmRbwh/FE6Eqh0eFZqxmY+e3W/sj3sXwYyZVcwETFuS5Nk6AjJ9TreOkEc9gPaK4E0AfzDTvH7x0IMdPDyMc3ueC8zjBKZS6Tcp4UYsRjgksA59IzKxy9wPD6xfaxl4CJT5QUkpORDGMn8KluCHBAADHY1Dxe8Zvxi/1eg+kOMcvceULQoE1bK4cHl5B70vc3panyb6vClcHlpyfXV888+6IDiCth6/WLZfER8Q8oKClxzzSlcKQnKqzG5e4TQD5GG/hMtmY7Z/ylH/8AJbwG0bZc0KDgvEnh0FLiO5odM4LKOYOpzPxM/wAh67xpw2DSgkpdzm/eT81GKcXxiRLsuahJ2qD+QvA6b7ZYRPxqV/ShX7gRAujbuQr2w4iQd1riPkV0EKOXPt1hv0zf7R/7Qw9u8P8Apm/2p/8AaFx4/wAwU/6fif8AzK6gxznHSZdQCRRMu97K1sbAnufyjVgvajDTSyZgBOi3T87esE8RIStJSoODEJWiVlNKgwOw8n9xpHlsuUw2LQFB3CGIa5IdrOcg+RF4twGLUXCK6iXDKcM4sKjo79Wh+KcHEsVCYkDQLLHw3gOlXWOU4yxGnBdZkcczbaj54hNSkkzAwUUJ5QayM3INu+HVjpwSgEkFVwqxHQEUkhzYfvAB+sWCeoZKVm+ZzGvfCGKdzPqkcGPL0XSy8coAkqJKCe0SqhwN00gPp6w2GqmEKK1U7AkJUQVPY3Zgmz6xzK5hJckkm1yXMHeCYOcnmNkG9JzPcNI0wTukeBRr3us0+GETC6wD72Rn7yMKGf7vCjqrlIZ7QTCJYSPiUH6hsvMCOajt5ksKsdfD/qBuH4StDs3vDmqY0i7CxGf7xzMXhnPfmC6eExTY4y07rm3hnjo8Rw6YKqZQJNN6ktbOzCxtbpFc/CTOaqXWoBkqpBSbubA8uwjIcI4fwtgxjTy9UBAiSJZJYCDYwSitNlhFASwSQx1SW0e5IiQ4YQQQhwFAiW5Y2a5Xa59IBhXIOMagipBGdvsbaXEdTwzGEyglQIUkAX1tY+ny3iqbw1Sj7qQAQLn3kC4SRcZsOoizCSBLcTCCpVyQPR9hpG3DQOjfpssGLxDZY9atZyn774dSSMwRBQYUOCCzeMROGIAZi27/AFMdClysiGQ0bzIW1w4JuA2W/WILl+9ysdLHL6wqUcqxwnjWZFhvbQAeMSQgAF+5tA+Xf/mCkZSqcDMZY62jjPaj2kmTpikS1FMpJKbFitsyojTYbR2k3lCiXsD6C6ne2u2cefT+GpKph7QIpYlKs0VMDUbXcnlAJGWcZsUXZQAu72I2LO50g228UIAh4KTeATRRdBC01A1pADAqIVVkQkOdLi94uPsxNtzySCVBwt7pDlNk+8z26Rg4T+S9R8ZB+YILCjXh+HLURakVBJJBsSCrLM8oJjXI4MK/zJiexCgkzUEKqcEigC5y2LeEIRuPgpOxMTdyhBjr/Y3jsxIXKVzJCSpBJNiPgFrg6DRoxYbhyApJOHmqTmATUpabXKUUlNiDre3cWl+zxNNXKCVTAEgpSk8vInmcgMwdIsSQY0Qxva6wuZjsVBKzI8fbpRWDFz1LUVLJqO+nQbCKY6LG4CkKCpdVV6gm6DrerLvO/jhXgEsQQZa7UAqCkrct71m8TFroys8WKjygDRDHho1nh6gkkkODTS/NmA+zORd9YhKwa1FSQLpBKgSAzWOe0V5DyWgSsIu1njbwubMC0plqIcs2jauMsoU7hM5AJVLLC5IILd7GDnAJIQkBSCmYp7qZ1Bzltll0eLI2HNros2KxDBESKd6IvQPt4US+8zCjavOIVxKaEqKqyhaEun+YbUn7tEsPxOYVITyFSnycjoXswsXzi7ieAE0bEZH70jnZ+DmJLFJ6Ncekc2d0sb7ANFdLDsilZROo5o4jjKnW/ZmmzAkE7m+g8TE08ZUXHZhxc86WY5MdSdoycJ4WXrmjuBzvmT9Iz8RkTk1i6kKIJIG2TgZMBBnmazObS4cDpMgpEE8bNJVSzlkuk0noVOwOvdGjD45anyKgxopIsSHIVUx1bugFhkzligDlyukAB8y7Z9c4K4/h6ilJQfzEBnDJfubLpEopJXtza6fRKWKJjsumv1pQxPESpylZADkhJSLM494OC9tbw+BxIPMwIYBQckuXPMVZ5CA8nh0xampI3KrAeefhHS4TCJlooTd/eP6jBh3SvfmcKCWKZEyPK02fe6qlzmFiR0ewvp0jQrFEKaq27Bu6M68KRkYqTLJLARv1XJ1C3jGG1gXsGOo74f8AG3Yht7v5NFa0qYEF1D1eMqJik2HyhqRJCIpxTlm7r591omZ42u7NGOQgkXAAd9fDwiGJrd77Aj9+sCdmrV07EVJUGF0mxLuDvbrAXC4TDBZVWqVMqNpikEgqFXLWDmFOb63vBKQkqLnLUbjZtox4zgv5KkSiyiUqcnOj3A5dmYaaNrFbxetLThZKsEkX71WL+FyUpWj8ZLZVT1dm7rsS9Tvp4QVlcDUlCQma0xIIKwjMm1YSVNWziou7xy04zKVSplcsBBSEJlrmFeRICigAOoE1Ofe6AwV9neDlPMUUAhBbmC0qY1hJd0pJIfWzXiphs0AulOC1mYv6DX7fqtYwOHlKCl4g1JWVmpaQFLUFINQI1DikNlDTsJg5c1KJilLmZpQVLUzg3pHKA3pA/i3D+xE4pkqmCYQsBIDJUCPeA5snJIN6iLRm4bOVNqJkK7RZKV/lmkoLghS1qdJZSg4vlmzQi6jlpDYy5hkzmvmB7G6Nz/aLDyXSmWagHCUpSCWNLZu9jbO0ZeKYvEKKVK7OUikrQCVVqIZwqwuAWZs94JqwHZy0iSlJVL/8QmOoJLNm9i2vWOPxUjF4meTOQpJQkkABgANEnUnvMOQubp9ksLHFIS4UK3JNn6D+V2S+JqlUiegXBJUh6baX16dYadNw0xFSwybczEZsRdPh6Rn4T2y0BM5IoDNUOctl3NuQ8W4+SEqrpJJFKixXy5tS+b6xbrVrKWsa/L48wdFYcFKKS008+SlKSosC7JJubtrD/wAOUaqZgUhblQI1OqSMrsdcoFYJQUtKBKVQhRKSxYWOYVbO7hshaCeHwBQhkk1E1KuwP8tmYNqAN+kJuvgiS2aF32UZ/CVFbgpKSkhVTuskEEqYfKFL4WuoqmFJOafeNJGqXydhaBqpC+0SFFyylNNJKMyKQd216xpweCUopKklCQA6bCopyNla692ucA32UnW1v4xtyRev7cwom/25hRasKQ+nzhD784UKBJL79YX36woUCEvv1hH6/OFChoSV9fnC38fmIUKBCR18YStfGFChISV9YX+flChQIS+/SEfvyhQoEJ/r+0MnT70hQoaE6NPCGTp4QoUJCdP0hbeEKFAhMn6fMw4+nzhQoaE3+PnCH35woUJCc/X5wx+vzhQoEJ/8/MQx+sKFAhWQoUKBN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99592" y="1988840"/>
            <a:ext cx="81369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Light"/>
                <a:cs typeface="Source Sans Pro Light"/>
              </a:rPr>
              <a:t>Questions, Comments,</a:t>
            </a:r>
          </a:p>
          <a:p>
            <a:pPr algn="r"/>
            <a:r>
              <a:rPr 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Light"/>
                <a:cs typeface="Source Sans Pro Light"/>
              </a:rPr>
              <a:t>Kindly Worded </a:t>
            </a:r>
            <a:br>
              <a:rPr 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Light"/>
                <a:cs typeface="Source Sans Pro Light"/>
              </a:rPr>
            </a:br>
            <a:r>
              <a:rPr 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 Light"/>
                <a:cs typeface="Source Sans Pro Light"/>
              </a:rPr>
              <a:t>Complaints?</a:t>
            </a:r>
            <a:endParaRPr lang="en-MY" sz="4000" b="1" dirty="0">
              <a:solidFill>
                <a:schemeClr val="tx1">
                  <a:lumMod val="75000"/>
                  <a:lumOff val="25000"/>
                </a:schemeClr>
              </a:solidFill>
              <a:latin typeface="Source Sans Pro Light"/>
              <a:cs typeface="Source Sans Pro Ligh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59233" y="4941168"/>
            <a:ext cx="35052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dirty="0" smtClean="0"/>
              <a:t>Carolyn Kmet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CMO, All Inclusive Marketing</a:t>
            </a:r>
            <a:br>
              <a:rPr lang="en-US" dirty="0" smtClean="0"/>
            </a:br>
            <a:r>
              <a:rPr lang="en-US" dirty="0" smtClean="0">
                <a:hlinkClick r:id="rId4"/>
              </a:rPr>
              <a:t>carolyn@allinclusivemarketing.com</a:t>
            </a:r>
            <a:endParaRPr lang="en-US" dirty="0" smtClean="0"/>
          </a:p>
          <a:p>
            <a:pPr algn="r"/>
            <a:r>
              <a:rPr lang="en-US" dirty="0" smtClean="0"/>
              <a:t>Skype: </a:t>
            </a:r>
            <a:r>
              <a:rPr lang="en-US" dirty="0" err="1" smtClean="0"/>
              <a:t>Carolyn.Kmet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37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33794</TotalTime>
  <Words>638</Words>
  <Application>Microsoft Office PowerPoint</Application>
  <PresentationFormat>On-screen Show (4:3)</PresentationFormat>
  <Paragraphs>126</Paragraphs>
  <Slides>12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Octav Druta</dc:creator>
  <cp:lastModifiedBy>MissyWard</cp:lastModifiedBy>
  <cp:revision>3490</cp:revision>
  <dcterms:created xsi:type="dcterms:W3CDTF">2013-11-10T21:39:43Z</dcterms:created>
  <dcterms:modified xsi:type="dcterms:W3CDTF">2014-08-04T14:48:23Z</dcterms:modified>
</cp:coreProperties>
</file>